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Lst>
  <p:sldIdLst>
    <p:sldId id="256" r:id="rId2"/>
    <p:sldId id="269" r:id="rId3"/>
    <p:sldId id="257" r:id="rId4"/>
    <p:sldId id="272" r:id="rId5"/>
    <p:sldId id="270" r:id="rId6"/>
    <p:sldId id="271" r:id="rId7"/>
    <p:sldId id="273" r:id="rId8"/>
    <p:sldId id="274" r:id="rId9"/>
    <p:sldId id="275" r:id="rId10"/>
    <p:sldId id="276" r:id="rId11"/>
    <p:sldId id="258" r:id="rId12"/>
    <p:sldId id="259" r:id="rId13"/>
    <p:sldId id="260" r:id="rId14"/>
    <p:sldId id="261" r:id="rId15"/>
    <p:sldId id="262" r:id="rId16"/>
    <p:sldId id="263" r:id="rId17"/>
    <p:sldId id="265" r:id="rId18"/>
    <p:sldId id="266" r:id="rId19"/>
    <p:sldId id="267" r:id="rId20"/>
    <p:sldId id="268" r:id="rId21"/>
    <p:sldId id="277" r:id="rId22"/>
    <p:sldId id="278" r:id="rId23"/>
    <p:sldId id="279" r:id="rId24"/>
    <p:sldId id="280"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6.svg"/><Relationship Id="rId1" Type="http://schemas.openxmlformats.org/officeDocument/2006/relationships/image" Target="../media/image17.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6.svg"/><Relationship Id="rId1" Type="http://schemas.openxmlformats.org/officeDocument/2006/relationships/image" Target="../media/image17.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AC72-191C-41EF-A229-A37BC6E038C2}"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4B1CB9AC-FA64-4241-88FE-F81C8B4FCEFC}">
      <dgm:prSet/>
      <dgm:spPr>
        <a:xfrm>
          <a:off x="1148732" y="750556"/>
          <a:ext cx="2106776" cy="893784"/>
        </a:xfrm>
        <a:prstGeom prst="rect">
          <a:avLst/>
        </a:prstGeom>
        <a:noFill/>
        <a:ln>
          <a:noFill/>
        </a:ln>
        <a:effectLst/>
      </dgm:spPr>
      <dgm:t>
        <a:bodyPr/>
        <a:lstStyle/>
        <a:p>
          <a:pPr>
            <a:lnSpc>
              <a:spcPct val="100000"/>
            </a:lnSpc>
          </a:pPr>
          <a:r>
            <a:rPr lang="en-IN" dirty="0">
              <a:solidFill>
                <a:sysClr val="windowText" lastClr="000000">
                  <a:hueOff val="0"/>
                  <a:satOff val="0"/>
                  <a:lumOff val="0"/>
                  <a:alphaOff val="0"/>
                </a:sysClr>
              </a:solidFill>
              <a:latin typeface="Franklin Gothic Book" panose="020B0502020104020203"/>
              <a:ea typeface="+mn-ea"/>
              <a:cs typeface="+mn-cs"/>
            </a:rPr>
            <a:t>Micro Credit on cell phone balances is very useful to customers which help in having uninterrupted communications.</a:t>
          </a:r>
          <a:endParaRPr lang="en-US" dirty="0">
            <a:solidFill>
              <a:sysClr val="windowText" lastClr="000000">
                <a:hueOff val="0"/>
                <a:satOff val="0"/>
                <a:lumOff val="0"/>
                <a:alphaOff val="0"/>
              </a:sysClr>
            </a:solidFill>
            <a:latin typeface="Franklin Gothic Book" panose="020B0502020104020203"/>
            <a:ea typeface="+mn-ea"/>
            <a:cs typeface="+mn-cs"/>
          </a:endParaRPr>
        </a:p>
      </dgm:t>
    </dgm:pt>
    <dgm:pt modelId="{1FDCF362-FA05-45DA-AE38-31F1EF52D91F}" type="parTrans" cxnId="{59AE3295-264E-4037-AADC-01EF22878D2B}">
      <dgm:prSet/>
      <dgm:spPr/>
      <dgm:t>
        <a:bodyPr/>
        <a:lstStyle/>
        <a:p>
          <a:endParaRPr lang="en-US"/>
        </a:p>
      </dgm:t>
    </dgm:pt>
    <dgm:pt modelId="{F75EA2BF-68BE-439D-B9A5-218FD5CE3839}" type="sibTrans" cxnId="{59AE3295-264E-4037-AADC-01EF22878D2B}">
      <dgm:prSet/>
      <dgm:spPr/>
      <dgm:t>
        <a:bodyPr/>
        <a:lstStyle/>
        <a:p>
          <a:pPr>
            <a:lnSpc>
              <a:spcPct val="100000"/>
            </a:lnSpc>
          </a:pPr>
          <a:endParaRPr lang="en-US"/>
        </a:p>
      </dgm:t>
    </dgm:pt>
    <dgm:pt modelId="{105AF454-6AF9-441A-8543-69433F6628A1}">
      <dgm:prSet/>
      <dgm:spPr>
        <a:xfrm>
          <a:off x="4707908" y="750556"/>
          <a:ext cx="2106776" cy="893784"/>
        </a:xfrm>
        <a:prstGeom prst="rect">
          <a:avLst/>
        </a:prstGeom>
        <a:noFill/>
        <a:ln>
          <a:noFill/>
        </a:ln>
        <a:effectLst/>
      </dgm:spPr>
      <dgm:t>
        <a:bodyPr/>
        <a:lstStyle/>
        <a:p>
          <a:pPr>
            <a:lnSpc>
              <a:spcPct val="100000"/>
            </a:lnSpc>
          </a:pPr>
          <a:r>
            <a:rPr lang="en-IN">
              <a:solidFill>
                <a:sysClr val="windowText" lastClr="000000">
                  <a:hueOff val="0"/>
                  <a:satOff val="0"/>
                  <a:lumOff val="0"/>
                  <a:alphaOff val="0"/>
                </a:sysClr>
              </a:solidFill>
              <a:latin typeface="Franklin Gothic Book" panose="020B0502020104020203"/>
              <a:ea typeface="+mn-ea"/>
              <a:cs typeface="+mn-cs"/>
            </a:rPr>
            <a:t>Targeting the selected customer who are creditable in repaying of Micro Loans help Telecom Company a repetitive cashflow and customer satisfaction is achieved.</a:t>
          </a:r>
          <a:endParaRPr lang="en-US">
            <a:solidFill>
              <a:sysClr val="windowText" lastClr="000000">
                <a:hueOff val="0"/>
                <a:satOff val="0"/>
                <a:lumOff val="0"/>
                <a:alphaOff val="0"/>
              </a:sysClr>
            </a:solidFill>
            <a:latin typeface="Franklin Gothic Book" panose="020B0502020104020203"/>
            <a:ea typeface="+mn-ea"/>
            <a:cs typeface="+mn-cs"/>
          </a:endParaRPr>
        </a:p>
      </dgm:t>
    </dgm:pt>
    <dgm:pt modelId="{3F28914D-B203-4CA9-B6B4-D3F142A65116}" type="parTrans" cxnId="{0D75ACEE-A3C9-4B7B-9C14-098ABF472AF8}">
      <dgm:prSet/>
      <dgm:spPr/>
      <dgm:t>
        <a:bodyPr/>
        <a:lstStyle/>
        <a:p>
          <a:endParaRPr lang="en-US"/>
        </a:p>
      </dgm:t>
    </dgm:pt>
    <dgm:pt modelId="{59307F4F-BD17-4CF6-86EF-EFA04B26B0BD}" type="sibTrans" cxnId="{0D75ACEE-A3C9-4B7B-9C14-098ABF472AF8}">
      <dgm:prSet/>
      <dgm:spPr/>
      <dgm:t>
        <a:bodyPr/>
        <a:lstStyle/>
        <a:p>
          <a:pPr>
            <a:lnSpc>
              <a:spcPct val="100000"/>
            </a:lnSpc>
          </a:pPr>
          <a:endParaRPr lang="en-US"/>
        </a:p>
      </dgm:t>
    </dgm:pt>
    <dgm:pt modelId="{2215784A-8DD0-40FD-BACA-A4B1DEB9A73E}">
      <dgm:prSet/>
      <dgm:spPr>
        <a:xfrm>
          <a:off x="1148732" y="2317925"/>
          <a:ext cx="2106776" cy="893784"/>
        </a:xfrm>
        <a:prstGeom prst="rect">
          <a:avLst/>
        </a:prstGeom>
        <a:noFill/>
        <a:ln>
          <a:noFill/>
        </a:ln>
        <a:effectLst/>
      </dgm:spPr>
      <dgm:t>
        <a:bodyPr/>
        <a:lstStyle/>
        <a:p>
          <a:pPr>
            <a:lnSpc>
              <a:spcPct val="100000"/>
            </a:lnSpc>
          </a:pPr>
          <a:r>
            <a:rPr lang="en-IN" dirty="0">
              <a:solidFill>
                <a:sysClr val="windowText" lastClr="000000">
                  <a:hueOff val="0"/>
                  <a:satOff val="0"/>
                  <a:lumOff val="0"/>
                  <a:alphaOff val="0"/>
                </a:sysClr>
              </a:solidFill>
              <a:latin typeface="Franklin Gothic Book" panose="020B0502020104020203"/>
              <a:ea typeface="+mn-ea"/>
              <a:cs typeface="+mn-cs"/>
            </a:rPr>
            <a:t>Communication being important part no one want to run out of balance and these leading would help in missing out the service blockages and helps in never ending customer lifetime with the brand.</a:t>
          </a:r>
          <a:endParaRPr lang="en-US" dirty="0">
            <a:solidFill>
              <a:sysClr val="windowText" lastClr="000000">
                <a:hueOff val="0"/>
                <a:satOff val="0"/>
                <a:lumOff val="0"/>
                <a:alphaOff val="0"/>
              </a:sysClr>
            </a:solidFill>
            <a:latin typeface="Franklin Gothic Book" panose="020B0502020104020203"/>
            <a:ea typeface="+mn-ea"/>
            <a:cs typeface="+mn-cs"/>
          </a:endParaRPr>
        </a:p>
      </dgm:t>
    </dgm:pt>
    <dgm:pt modelId="{25CF3CCA-FB11-4883-8860-A9BF81895FF0}" type="parTrans" cxnId="{4A53C664-1A2F-4909-9E32-BD4B73CD4E5B}">
      <dgm:prSet/>
      <dgm:spPr/>
      <dgm:t>
        <a:bodyPr/>
        <a:lstStyle/>
        <a:p>
          <a:endParaRPr lang="en-US"/>
        </a:p>
      </dgm:t>
    </dgm:pt>
    <dgm:pt modelId="{81BB210D-2913-4944-ADAF-32A380BDFA98}" type="sibTrans" cxnId="{4A53C664-1A2F-4909-9E32-BD4B73CD4E5B}">
      <dgm:prSet/>
      <dgm:spPr/>
      <dgm:t>
        <a:bodyPr/>
        <a:lstStyle/>
        <a:p>
          <a:pPr>
            <a:lnSpc>
              <a:spcPct val="100000"/>
            </a:lnSpc>
          </a:pPr>
          <a:endParaRPr lang="en-US"/>
        </a:p>
      </dgm:t>
    </dgm:pt>
    <dgm:pt modelId="{D732ACF8-EF27-4C23-991F-8ACAE7FDEE6F}">
      <dgm:prSet/>
      <dgm:spPr>
        <a:xfrm>
          <a:off x="4707908" y="2317925"/>
          <a:ext cx="2106776" cy="893784"/>
        </a:xfrm>
        <a:prstGeom prst="rect">
          <a:avLst/>
        </a:prstGeom>
        <a:noFill/>
        <a:ln>
          <a:noFill/>
        </a:ln>
        <a:effectLst/>
      </dgm:spPr>
      <dgm:t>
        <a:bodyPr/>
        <a:lstStyle/>
        <a:p>
          <a:pPr>
            <a:lnSpc>
              <a:spcPct val="100000"/>
            </a:lnSpc>
          </a:pPr>
          <a:r>
            <a:rPr lang="en-US">
              <a:solidFill>
                <a:sysClr val="windowText" lastClr="000000">
                  <a:hueOff val="0"/>
                  <a:satOff val="0"/>
                  <a:lumOff val="0"/>
                  <a:alphaOff val="0"/>
                </a:sysClr>
              </a:solidFill>
              <a:latin typeface="Franklin Gothic Book" panose="020B0502020104020203"/>
              <a:ea typeface="+mn-ea"/>
              <a:cs typeface="+mn-cs"/>
            </a:rPr>
            <a:t>Focus is on providing their services and products to low-income families and poor customers that can help them in the need of hour. </a:t>
          </a:r>
        </a:p>
      </dgm:t>
    </dgm:pt>
    <dgm:pt modelId="{7D40BE56-5E48-4D79-A5CD-B03A8B65EEE6}" type="parTrans" cxnId="{EB5A2111-60D2-43C3-A3FF-CCFAF4552F32}">
      <dgm:prSet/>
      <dgm:spPr/>
      <dgm:t>
        <a:bodyPr/>
        <a:lstStyle/>
        <a:p>
          <a:endParaRPr lang="en-US"/>
        </a:p>
      </dgm:t>
    </dgm:pt>
    <dgm:pt modelId="{3D6A7BC3-B684-434F-AA3F-E42C22BF9E5D}" type="sibTrans" cxnId="{EB5A2111-60D2-43C3-A3FF-CCFAF4552F32}">
      <dgm:prSet/>
      <dgm:spPr/>
      <dgm:t>
        <a:bodyPr/>
        <a:lstStyle/>
        <a:p>
          <a:endParaRPr lang="en-US"/>
        </a:p>
      </dgm:t>
    </dgm:pt>
    <dgm:pt modelId="{D46CA54C-145D-4A75-9AAD-0F0532D6B251}" type="pres">
      <dgm:prSet presAssocID="{A385AC72-191C-41EF-A229-A37BC6E038C2}" presName="root" presStyleCnt="0">
        <dgm:presLayoutVars>
          <dgm:dir/>
          <dgm:resizeHandles val="exact"/>
        </dgm:presLayoutVars>
      </dgm:prSet>
      <dgm:spPr/>
      <dgm:t>
        <a:bodyPr/>
        <a:lstStyle/>
        <a:p>
          <a:endParaRPr lang="en-US"/>
        </a:p>
      </dgm:t>
    </dgm:pt>
    <dgm:pt modelId="{B6DD846D-3A8B-446A-9889-D208AFDA505A}" type="pres">
      <dgm:prSet presAssocID="{A385AC72-191C-41EF-A229-A37BC6E038C2}" presName="container" presStyleCnt="0">
        <dgm:presLayoutVars>
          <dgm:dir/>
          <dgm:resizeHandles val="exact"/>
        </dgm:presLayoutVars>
      </dgm:prSet>
      <dgm:spPr/>
    </dgm:pt>
    <dgm:pt modelId="{2C218F6A-A0C3-40EC-8E73-A3D0F0881469}" type="pres">
      <dgm:prSet presAssocID="{4B1CB9AC-FA64-4241-88FE-F81C8B4FCEFC}" presName="compNode" presStyleCnt="0"/>
      <dgm:spPr/>
    </dgm:pt>
    <dgm:pt modelId="{8BF90DB7-A1B0-487A-AF13-F8B047DE9D01}" type="pres">
      <dgm:prSet presAssocID="{4B1CB9AC-FA64-4241-88FE-F81C8B4FCEFC}" presName="iconBgRect" presStyleLbl="bgShp" presStyleIdx="0" presStyleCnt="4"/>
      <dgm:spPr>
        <a:xfrm>
          <a:off x="63422" y="750556"/>
          <a:ext cx="893784" cy="893784"/>
        </a:xfrm>
        <a:prstGeom prst="ellipse">
          <a:avLst/>
        </a:prstGeom>
        <a:solidFill>
          <a:srgbClr val="62A39F">
            <a:hueOff val="0"/>
            <a:satOff val="0"/>
            <a:lumOff val="0"/>
            <a:alphaOff val="0"/>
          </a:srgbClr>
        </a:solidFill>
        <a:ln>
          <a:noFill/>
        </a:ln>
        <a:effectLst/>
      </dgm:spPr>
      <dgm:t>
        <a:bodyPr/>
        <a:lstStyle/>
        <a:p>
          <a:endParaRPr lang="en-US"/>
        </a:p>
      </dgm:t>
    </dgm:pt>
    <dgm:pt modelId="{C41F4B56-440E-44E8-9283-85DCF2349BAC}" type="pres">
      <dgm:prSet presAssocID="{4B1CB9AC-FA64-4241-88FE-F81C8B4FCEFC}" presName="iconRect" presStyleLbl="node1" presStyleIdx="0" presStyleCnt="4"/>
      <dgm:spPr>
        <a:xfrm>
          <a:off x="251117" y="938250"/>
          <a:ext cx="518394" cy="51839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gm:spPr>
      <dgm:t>
        <a:bodyPr/>
        <a:lstStyle/>
        <a:p>
          <a:endParaRPr lang="en-US"/>
        </a:p>
      </dgm:t>
      <dgm:extLst>
        <a:ext uri="{E40237B7-FDA0-4F09-8148-C483321AD2D9}">
          <dgm14:cNvPr xmlns:dgm14="http://schemas.microsoft.com/office/drawing/2010/diagram" id="0" name="" descr="Credit card"/>
        </a:ext>
      </dgm:extLst>
    </dgm:pt>
    <dgm:pt modelId="{3357FB9B-3917-45DB-A10C-8BEA27B6F6DE}" type="pres">
      <dgm:prSet presAssocID="{4B1CB9AC-FA64-4241-88FE-F81C8B4FCEFC}" presName="spaceRect" presStyleCnt="0"/>
      <dgm:spPr/>
    </dgm:pt>
    <dgm:pt modelId="{2058F50F-E53C-49BD-A85B-81A06CDF6718}" type="pres">
      <dgm:prSet presAssocID="{4B1CB9AC-FA64-4241-88FE-F81C8B4FCEFC}" presName="textRect" presStyleLbl="revTx" presStyleIdx="0" presStyleCnt="4">
        <dgm:presLayoutVars>
          <dgm:chMax val="1"/>
          <dgm:chPref val="1"/>
        </dgm:presLayoutVars>
      </dgm:prSet>
      <dgm:spPr/>
      <dgm:t>
        <a:bodyPr/>
        <a:lstStyle/>
        <a:p>
          <a:endParaRPr lang="en-US"/>
        </a:p>
      </dgm:t>
    </dgm:pt>
    <dgm:pt modelId="{62D80163-920A-4A65-8C97-A5C28E2F5010}" type="pres">
      <dgm:prSet presAssocID="{F75EA2BF-68BE-439D-B9A5-218FD5CE3839}" presName="sibTrans" presStyleLbl="sibTrans2D1" presStyleIdx="0" presStyleCnt="0"/>
      <dgm:spPr/>
      <dgm:t>
        <a:bodyPr/>
        <a:lstStyle/>
        <a:p>
          <a:endParaRPr lang="en-US"/>
        </a:p>
      </dgm:t>
    </dgm:pt>
    <dgm:pt modelId="{88820803-922A-47B0-8B68-EB56228C30A2}" type="pres">
      <dgm:prSet presAssocID="{105AF454-6AF9-441A-8543-69433F6628A1}" presName="compNode" presStyleCnt="0"/>
      <dgm:spPr/>
    </dgm:pt>
    <dgm:pt modelId="{85807940-2D51-4616-AFBE-3925E5E42452}" type="pres">
      <dgm:prSet presAssocID="{105AF454-6AF9-441A-8543-69433F6628A1}" presName="iconBgRect" presStyleLbl="bgShp" presStyleIdx="1" presStyleCnt="4"/>
      <dgm:spPr>
        <a:xfrm>
          <a:off x="3622598" y="750556"/>
          <a:ext cx="893784" cy="893784"/>
        </a:xfrm>
        <a:prstGeom prst="ellipse">
          <a:avLst/>
        </a:prstGeom>
        <a:solidFill>
          <a:srgbClr val="62A39F">
            <a:hueOff val="0"/>
            <a:satOff val="0"/>
            <a:lumOff val="0"/>
            <a:alphaOff val="0"/>
          </a:srgbClr>
        </a:solidFill>
        <a:ln>
          <a:noFill/>
        </a:ln>
        <a:effectLst/>
      </dgm:spPr>
      <dgm:t>
        <a:bodyPr/>
        <a:lstStyle/>
        <a:p>
          <a:endParaRPr lang="en-US"/>
        </a:p>
      </dgm:t>
    </dgm:pt>
    <dgm:pt modelId="{DAAF6AF1-216A-4214-AD4B-8A21C4929E83}" type="pres">
      <dgm:prSet presAssocID="{105AF454-6AF9-441A-8543-69433F6628A1}" presName="iconRect" presStyleLbl="node1" presStyleIdx="1" presStyleCnt="4"/>
      <dgm:spPr>
        <a:xfrm>
          <a:off x="3810293" y="938250"/>
          <a:ext cx="518394" cy="51839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gm:spPr>
      <dgm:t>
        <a:bodyPr/>
        <a:lstStyle/>
        <a:p>
          <a:endParaRPr lang="en-US"/>
        </a:p>
      </dgm:t>
      <dgm:extLst>
        <a:ext uri="{E40237B7-FDA0-4F09-8148-C483321AD2D9}">
          <dgm14:cNvPr xmlns:dgm14="http://schemas.microsoft.com/office/drawing/2010/diagram" id="0" name="" descr="Money"/>
        </a:ext>
      </dgm:extLst>
    </dgm:pt>
    <dgm:pt modelId="{D19AE558-CA16-44AE-94D2-0F7E40C59D18}" type="pres">
      <dgm:prSet presAssocID="{105AF454-6AF9-441A-8543-69433F6628A1}" presName="spaceRect" presStyleCnt="0"/>
      <dgm:spPr/>
    </dgm:pt>
    <dgm:pt modelId="{87B530B1-4E84-47DD-B9C3-E997AD0273C6}" type="pres">
      <dgm:prSet presAssocID="{105AF454-6AF9-441A-8543-69433F6628A1}" presName="textRect" presStyleLbl="revTx" presStyleIdx="1" presStyleCnt="4">
        <dgm:presLayoutVars>
          <dgm:chMax val="1"/>
          <dgm:chPref val="1"/>
        </dgm:presLayoutVars>
      </dgm:prSet>
      <dgm:spPr/>
      <dgm:t>
        <a:bodyPr/>
        <a:lstStyle/>
        <a:p>
          <a:endParaRPr lang="en-US"/>
        </a:p>
      </dgm:t>
    </dgm:pt>
    <dgm:pt modelId="{DFFDE199-2662-4D28-B1C8-CC982796F468}" type="pres">
      <dgm:prSet presAssocID="{59307F4F-BD17-4CF6-86EF-EFA04B26B0BD}" presName="sibTrans" presStyleLbl="sibTrans2D1" presStyleIdx="0" presStyleCnt="0"/>
      <dgm:spPr/>
      <dgm:t>
        <a:bodyPr/>
        <a:lstStyle/>
        <a:p>
          <a:endParaRPr lang="en-US"/>
        </a:p>
      </dgm:t>
    </dgm:pt>
    <dgm:pt modelId="{0CEDA9A7-14AE-470A-821C-4EA27F96680E}" type="pres">
      <dgm:prSet presAssocID="{2215784A-8DD0-40FD-BACA-A4B1DEB9A73E}" presName="compNode" presStyleCnt="0"/>
      <dgm:spPr/>
    </dgm:pt>
    <dgm:pt modelId="{876F0EAE-5D82-4ED5-BCFE-DD2B3473E2A2}" type="pres">
      <dgm:prSet presAssocID="{2215784A-8DD0-40FD-BACA-A4B1DEB9A73E}" presName="iconBgRect" presStyleLbl="bgShp" presStyleIdx="2" presStyleCnt="4"/>
      <dgm:spPr>
        <a:xfrm>
          <a:off x="63422" y="2317925"/>
          <a:ext cx="893784" cy="893784"/>
        </a:xfrm>
        <a:prstGeom prst="ellipse">
          <a:avLst/>
        </a:prstGeom>
        <a:solidFill>
          <a:srgbClr val="62A39F">
            <a:hueOff val="0"/>
            <a:satOff val="0"/>
            <a:lumOff val="0"/>
            <a:alphaOff val="0"/>
          </a:srgbClr>
        </a:solidFill>
        <a:ln>
          <a:noFill/>
        </a:ln>
        <a:effectLst/>
      </dgm:spPr>
      <dgm:t>
        <a:bodyPr/>
        <a:lstStyle/>
        <a:p>
          <a:endParaRPr lang="en-US"/>
        </a:p>
      </dgm:t>
    </dgm:pt>
    <dgm:pt modelId="{D425A0D6-47CE-4189-8CB4-D65D6A7D247A}" type="pres">
      <dgm:prSet presAssocID="{2215784A-8DD0-40FD-BACA-A4B1DEB9A73E}" presName="iconRect" presStyleLbl="node1" presStyleIdx="2" presStyleCnt="4"/>
      <dgm:spPr>
        <a:xfrm>
          <a:off x="251117" y="2505620"/>
          <a:ext cx="518394" cy="51839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2225" cap="rnd" cmpd="sng" algn="ctr">
          <a:noFill/>
          <a:prstDash val="solid"/>
        </a:ln>
        <a:effectLst/>
      </dgm:spPr>
      <dgm:t>
        <a:bodyPr/>
        <a:lstStyle/>
        <a:p>
          <a:endParaRPr lang="en-US"/>
        </a:p>
      </dgm:t>
      <dgm:extLst>
        <a:ext uri="{E40237B7-FDA0-4F09-8148-C483321AD2D9}">
          <dgm14:cNvPr xmlns:dgm14="http://schemas.microsoft.com/office/drawing/2010/diagram" id="0" name="" descr="Call center"/>
        </a:ext>
      </dgm:extLst>
    </dgm:pt>
    <dgm:pt modelId="{8B8DF994-E67F-4F3E-BD8C-B906FE39A084}" type="pres">
      <dgm:prSet presAssocID="{2215784A-8DD0-40FD-BACA-A4B1DEB9A73E}" presName="spaceRect" presStyleCnt="0"/>
      <dgm:spPr/>
    </dgm:pt>
    <dgm:pt modelId="{D764A0B2-7C13-42DD-A2A4-58E8400BECE4}" type="pres">
      <dgm:prSet presAssocID="{2215784A-8DD0-40FD-BACA-A4B1DEB9A73E}" presName="textRect" presStyleLbl="revTx" presStyleIdx="2" presStyleCnt="4">
        <dgm:presLayoutVars>
          <dgm:chMax val="1"/>
          <dgm:chPref val="1"/>
        </dgm:presLayoutVars>
      </dgm:prSet>
      <dgm:spPr/>
      <dgm:t>
        <a:bodyPr/>
        <a:lstStyle/>
        <a:p>
          <a:endParaRPr lang="en-US"/>
        </a:p>
      </dgm:t>
    </dgm:pt>
    <dgm:pt modelId="{5F3BB80F-A441-46A1-A00E-75738755DFFC}" type="pres">
      <dgm:prSet presAssocID="{81BB210D-2913-4944-ADAF-32A380BDFA98}" presName="sibTrans" presStyleLbl="sibTrans2D1" presStyleIdx="0" presStyleCnt="0"/>
      <dgm:spPr/>
      <dgm:t>
        <a:bodyPr/>
        <a:lstStyle/>
        <a:p>
          <a:endParaRPr lang="en-US"/>
        </a:p>
      </dgm:t>
    </dgm:pt>
    <dgm:pt modelId="{2C43FA69-45B1-438F-B058-CFA727A5C224}" type="pres">
      <dgm:prSet presAssocID="{D732ACF8-EF27-4C23-991F-8ACAE7FDEE6F}" presName="compNode" presStyleCnt="0"/>
      <dgm:spPr/>
    </dgm:pt>
    <dgm:pt modelId="{EAB2E38A-427E-442A-88A9-CFF7E4D7D1FC}" type="pres">
      <dgm:prSet presAssocID="{D732ACF8-EF27-4C23-991F-8ACAE7FDEE6F}" presName="iconBgRect" presStyleLbl="bgShp" presStyleIdx="3" presStyleCnt="4"/>
      <dgm:spPr>
        <a:xfrm>
          <a:off x="3622598" y="2317925"/>
          <a:ext cx="893784" cy="893784"/>
        </a:xfrm>
        <a:prstGeom prst="ellipse">
          <a:avLst/>
        </a:prstGeom>
        <a:solidFill>
          <a:srgbClr val="62A39F">
            <a:hueOff val="0"/>
            <a:satOff val="0"/>
            <a:lumOff val="0"/>
            <a:alphaOff val="0"/>
          </a:srgbClr>
        </a:solidFill>
        <a:ln>
          <a:noFill/>
        </a:ln>
        <a:effectLst/>
      </dgm:spPr>
      <dgm:t>
        <a:bodyPr/>
        <a:lstStyle/>
        <a:p>
          <a:endParaRPr lang="en-US"/>
        </a:p>
      </dgm:t>
    </dgm:pt>
    <dgm:pt modelId="{2BF06E37-2441-4619-A341-10F342E383AF}" type="pres">
      <dgm:prSet presAssocID="{D732ACF8-EF27-4C23-991F-8ACAE7FDEE6F}" presName="iconRect" presStyleLbl="node1" presStyleIdx="3" presStyleCnt="4"/>
      <dgm:spPr>
        <a:xfrm>
          <a:off x="3810293" y="2505620"/>
          <a:ext cx="518394" cy="518394"/>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2225" cap="rnd" cmpd="sng" algn="ctr">
          <a:noFill/>
          <a:prstDash val="solid"/>
        </a:ln>
        <a:effectLst/>
      </dgm:spPr>
      <dgm:t>
        <a:bodyPr/>
        <a:lstStyle/>
        <a:p>
          <a:endParaRPr lang="en-US"/>
        </a:p>
      </dgm:t>
      <dgm:extLst>
        <a:ext uri="{E40237B7-FDA0-4F09-8148-C483321AD2D9}">
          <dgm14:cNvPr xmlns:dgm14="http://schemas.microsoft.com/office/drawing/2010/diagram" id="0" name="" descr="Parent and Child"/>
        </a:ext>
      </dgm:extLst>
    </dgm:pt>
    <dgm:pt modelId="{8833571D-7305-4B75-9109-895CCF80658E}" type="pres">
      <dgm:prSet presAssocID="{D732ACF8-EF27-4C23-991F-8ACAE7FDEE6F}" presName="spaceRect" presStyleCnt="0"/>
      <dgm:spPr/>
    </dgm:pt>
    <dgm:pt modelId="{22BFD890-4F80-4507-9E5C-FA900C831DC2}" type="pres">
      <dgm:prSet presAssocID="{D732ACF8-EF27-4C23-991F-8ACAE7FDEE6F}" presName="textRect" presStyleLbl="revTx" presStyleIdx="3" presStyleCnt="4">
        <dgm:presLayoutVars>
          <dgm:chMax val="1"/>
          <dgm:chPref val="1"/>
        </dgm:presLayoutVars>
      </dgm:prSet>
      <dgm:spPr/>
      <dgm:t>
        <a:bodyPr/>
        <a:lstStyle/>
        <a:p>
          <a:endParaRPr lang="en-US"/>
        </a:p>
      </dgm:t>
    </dgm:pt>
  </dgm:ptLst>
  <dgm:cxnLst>
    <dgm:cxn modelId="{0D75ACEE-A3C9-4B7B-9C14-098ABF472AF8}" srcId="{A385AC72-191C-41EF-A229-A37BC6E038C2}" destId="{105AF454-6AF9-441A-8543-69433F6628A1}" srcOrd="1" destOrd="0" parTransId="{3F28914D-B203-4CA9-B6B4-D3F142A65116}" sibTransId="{59307F4F-BD17-4CF6-86EF-EFA04B26B0BD}"/>
    <dgm:cxn modelId="{4A53C664-1A2F-4909-9E32-BD4B73CD4E5B}" srcId="{A385AC72-191C-41EF-A229-A37BC6E038C2}" destId="{2215784A-8DD0-40FD-BACA-A4B1DEB9A73E}" srcOrd="2" destOrd="0" parTransId="{25CF3CCA-FB11-4883-8860-A9BF81895FF0}" sibTransId="{81BB210D-2913-4944-ADAF-32A380BDFA98}"/>
    <dgm:cxn modelId="{1DDEFBC3-FC6C-487B-8635-ECD44DB40E12}" type="presOf" srcId="{F75EA2BF-68BE-439D-B9A5-218FD5CE3839}" destId="{62D80163-920A-4A65-8C97-A5C28E2F5010}" srcOrd="0" destOrd="0" presId="urn:microsoft.com/office/officeart/2018/2/layout/IconCircleList"/>
    <dgm:cxn modelId="{E2146639-66CE-4064-871B-A10715B4583A}" type="presOf" srcId="{81BB210D-2913-4944-ADAF-32A380BDFA98}" destId="{5F3BB80F-A441-46A1-A00E-75738755DFFC}" srcOrd="0" destOrd="0" presId="urn:microsoft.com/office/officeart/2018/2/layout/IconCircleList"/>
    <dgm:cxn modelId="{6D3D2A82-6F92-45C1-8A73-201D7DFC317F}" type="presOf" srcId="{4B1CB9AC-FA64-4241-88FE-F81C8B4FCEFC}" destId="{2058F50F-E53C-49BD-A85B-81A06CDF6718}" srcOrd="0" destOrd="0" presId="urn:microsoft.com/office/officeart/2018/2/layout/IconCircleList"/>
    <dgm:cxn modelId="{1103115C-4062-4935-AAAF-840D019D67A3}" type="presOf" srcId="{59307F4F-BD17-4CF6-86EF-EFA04B26B0BD}" destId="{DFFDE199-2662-4D28-B1C8-CC982796F468}" srcOrd="0" destOrd="0" presId="urn:microsoft.com/office/officeart/2018/2/layout/IconCircleList"/>
    <dgm:cxn modelId="{EB5A2111-60D2-43C3-A3FF-CCFAF4552F32}" srcId="{A385AC72-191C-41EF-A229-A37BC6E038C2}" destId="{D732ACF8-EF27-4C23-991F-8ACAE7FDEE6F}" srcOrd="3" destOrd="0" parTransId="{7D40BE56-5E48-4D79-A5CD-B03A8B65EEE6}" sibTransId="{3D6A7BC3-B684-434F-AA3F-E42C22BF9E5D}"/>
    <dgm:cxn modelId="{C02CB29C-FBD7-4493-94B9-B374784487AB}" type="presOf" srcId="{D732ACF8-EF27-4C23-991F-8ACAE7FDEE6F}" destId="{22BFD890-4F80-4507-9E5C-FA900C831DC2}" srcOrd="0" destOrd="0" presId="urn:microsoft.com/office/officeart/2018/2/layout/IconCircleList"/>
    <dgm:cxn modelId="{59AE3295-264E-4037-AADC-01EF22878D2B}" srcId="{A385AC72-191C-41EF-A229-A37BC6E038C2}" destId="{4B1CB9AC-FA64-4241-88FE-F81C8B4FCEFC}" srcOrd="0" destOrd="0" parTransId="{1FDCF362-FA05-45DA-AE38-31F1EF52D91F}" sibTransId="{F75EA2BF-68BE-439D-B9A5-218FD5CE3839}"/>
    <dgm:cxn modelId="{806BFA38-8BDA-40A4-A7D0-2DDB4FECD921}" type="presOf" srcId="{2215784A-8DD0-40FD-BACA-A4B1DEB9A73E}" destId="{D764A0B2-7C13-42DD-A2A4-58E8400BECE4}" srcOrd="0" destOrd="0" presId="urn:microsoft.com/office/officeart/2018/2/layout/IconCircleList"/>
    <dgm:cxn modelId="{F083912E-CC29-4604-BF73-5D0DF6EC5567}" type="presOf" srcId="{105AF454-6AF9-441A-8543-69433F6628A1}" destId="{87B530B1-4E84-47DD-B9C3-E997AD0273C6}" srcOrd="0" destOrd="0" presId="urn:microsoft.com/office/officeart/2018/2/layout/IconCircleList"/>
    <dgm:cxn modelId="{E40D41DE-B8F3-4922-9EF1-69005E9AAB91}" type="presOf" srcId="{A385AC72-191C-41EF-A229-A37BC6E038C2}" destId="{D46CA54C-145D-4A75-9AAD-0F0532D6B251}" srcOrd="0" destOrd="0" presId="urn:microsoft.com/office/officeart/2018/2/layout/IconCircleList"/>
    <dgm:cxn modelId="{22F18C85-273D-47E5-9F05-F08AC0ECD0D7}" type="presParOf" srcId="{D46CA54C-145D-4A75-9AAD-0F0532D6B251}" destId="{B6DD846D-3A8B-446A-9889-D208AFDA505A}" srcOrd="0" destOrd="0" presId="urn:microsoft.com/office/officeart/2018/2/layout/IconCircleList"/>
    <dgm:cxn modelId="{48A46E09-9A05-4F0D-964B-B3960FA6970E}" type="presParOf" srcId="{B6DD846D-3A8B-446A-9889-D208AFDA505A}" destId="{2C218F6A-A0C3-40EC-8E73-A3D0F0881469}" srcOrd="0" destOrd="0" presId="urn:microsoft.com/office/officeart/2018/2/layout/IconCircleList"/>
    <dgm:cxn modelId="{0EB2E7E6-B8C7-4B14-AD6B-6F2309D63898}" type="presParOf" srcId="{2C218F6A-A0C3-40EC-8E73-A3D0F0881469}" destId="{8BF90DB7-A1B0-487A-AF13-F8B047DE9D01}" srcOrd="0" destOrd="0" presId="urn:microsoft.com/office/officeart/2018/2/layout/IconCircleList"/>
    <dgm:cxn modelId="{16477E08-B212-4F00-9649-0E1D379EF2CB}" type="presParOf" srcId="{2C218F6A-A0C3-40EC-8E73-A3D0F0881469}" destId="{C41F4B56-440E-44E8-9283-85DCF2349BAC}" srcOrd="1" destOrd="0" presId="urn:microsoft.com/office/officeart/2018/2/layout/IconCircleList"/>
    <dgm:cxn modelId="{9D8DA52D-CE7E-4953-ADC9-814A53A55EE9}" type="presParOf" srcId="{2C218F6A-A0C3-40EC-8E73-A3D0F0881469}" destId="{3357FB9B-3917-45DB-A10C-8BEA27B6F6DE}" srcOrd="2" destOrd="0" presId="urn:microsoft.com/office/officeart/2018/2/layout/IconCircleList"/>
    <dgm:cxn modelId="{98DB4DE5-44B8-4910-A61B-C6D0E49BD2BD}" type="presParOf" srcId="{2C218F6A-A0C3-40EC-8E73-A3D0F0881469}" destId="{2058F50F-E53C-49BD-A85B-81A06CDF6718}" srcOrd="3" destOrd="0" presId="urn:microsoft.com/office/officeart/2018/2/layout/IconCircleList"/>
    <dgm:cxn modelId="{10D410A8-A6A4-4422-BEEB-1539A98F4377}" type="presParOf" srcId="{B6DD846D-3A8B-446A-9889-D208AFDA505A}" destId="{62D80163-920A-4A65-8C97-A5C28E2F5010}" srcOrd="1" destOrd="0" presId="urn:microsoft.com/office/officeart/2018/2/layout/IconCircleList"/>
    <dgm:cxn modelId="{CAD913A6-0E40-4BF7-962A-5015F014E6FD}" type="presParOf" srcId="{B6DD846D-3A8B-446A-9889-D208AFDA505A}" destId="{88820803-922A-47B0-8B68-EB56228C30A2}" srcOrd="2" destOrd="0" presId="urn:microsoft.com/office/officeart/2018/2/layout/IconCircleList"/>
    <dgm:cxn modelId="{990B76CA-55B5-4E8B-9DE2-354BB994E660}" type="presParOf" srcId="{88820803-922A-47B0-8B68-EB56228C30A2}" destId="{85807940-2D51-4616-AFBE-3925E5E42452}" srcOrd="0" destOrd="0" presId="urn:microsoft.com/office/officeart/2018/2/layout/IconCircleList"/>
    <dgm:cxn modelId="{BA29B3FC-4454-4E6F-9388-22201FACE02A}" type="presParOf" srcId="{88820803-922A-47B0-8B68-EB56228C30A2}" destId="{DAAF6AF1-216A-4214-AD4B-8A21C4929E83}" srcOrd="1" destOrd="0" presId="urn:microsoft.com/office/officeart/2018/2/layout/IconCircleList"/>
    <dgm:cxn modelId="{2F8A02BA-1483-4D0C-A692-8D88999F7B7A}" type="presParOf" srcId="{88820803-922A-47B0-8B68-EB56228C30A2}" destId="{D19AE558-CA16-44AE-94D2-0F7E40C59D18}" srcOrd="2" destOrd="0" presId="urn:microsoft.com/office/officeart/2018/2/layout/IconCircleList"/>
    <dgm:cxn modelId="{AFEA3C70-60A7-452C-8126-9B7149CCD485}" type="presParOf" srcId="{88820803-922A-47B0-8B68-EB56228C30A2}" destId="{87B530B1-4E84-47DD-B9C3-E997AD0273C6}" srcOrd="3" destOrd="0" presId="urn:microsoft.com/office/officeart/2018/2/layout/IconCircleList"/>
    <dgm:cxn modelId="{507EA1AD-8E8B-47F4-ABB4-AA6377AEFB70}" type="presParOf" srcId="{B6DD846D-3A8B-446A-9889-D208AFDA505A}" destId="{DFFDE199-2662-4D28-B1C8-CC982796F468}" srcOrd="3" destOrd="0" presId="urn:microsoft.com/office/officeart/2018/2/layout/IconCircleList"/>
    <dgm:cxn modelId="{47FDE0B6-1F66-4F0B-82DD-7AD080F52E54}" type="presParOf" srcId="{B6DD846D-3A8B-446A-9889-D208AFDA505A}" destId="{0CEDA9A7-14AE-470A-821C-4EA27F96680E}" srcOrd="4" destOrd="0" presId="urn:microsoft.com/office/officeart/2018/2/layout/IconCircleList"/>
    <dgm:cxn modelId="{B85FD2F8-20B6-437F-B56F-EC3C3055F29A}" type="presParOf" srcId="{0CEDA9A7-14AE-470A-821C-4EA27F96680E}" destId="{876F0EAE-5D82-4ED5-BCFE-DD2B3473E2A2}" srcOrd="0" destOrd="0" presId="urn:microsoft.com/office/officeart/2018/2/layout/IconCircleList"/>
    <dgm:cxn modelId="{576AB984-6D19-4DC6-B24F-44D54AFA0F3A}" type="presParOf" srcId="{0CEDA9A7-14AE-470A-821C-4EA27F96680E}" destId="{D425A0D6-47CE-4189-8CB4-D65D6A7D247A}" srcOrd="1" destOrd="0" presId="urn:microsoft.com/office/officeart/2018/2/layout/IconCircleList"/>
    <dgm:cxn modelId="{920C6733-3440-49D7-91C6-582EC7D1DBBA}" type="presParOf" srcId="{0CEDA9A7-14AE-470A-821C-4EA27F96680E}" destId="{8B8DF994-E67F-4F3E-BD8C-B906FE39A084}" srcOrd="2" destOrd="0" presId="urn:microsoft.com/office/officeart/2018/2/layout/IconCircleList"/>
    <dgm:cxn modelId="{EB099E3D-ED0B-435A-97BA-B5CE95E791A2}" type="presParOf" srcId="{0CEDA9A7-14AE-470A-821C-4EA27F96680E}" destId="{D764A0B2-7C13-42DD-A2A4-58E8400BECE4}" srcOrd="3" destOrd="0" presId="urn:microsoft.com/office/officeart/2018/2/layout/IconCircleList"/>
    <dgm:cxn modelId="{0E4028AC-B302-436A-A92C-86FEA3742959}" type="presParOf" srcId="{B6DD846D-3A8B-446A-9889-D208AFDA505A}" destId="{5F3BB80F-A441-46A1-A00E-75738755DFFC}" srcOrd="5" destOrd="0" presId="urn:microsoft.com/office/officeart/2018/2/layout/IconCircleList"/>
    <dgm:cxn modelId="{6B871333-571B-433D-B859-306F66DAF670}" type="presParOf" srcId="{B6DD846D-3A8B-446A-9889-D208AFDA505A}" destId="{2C43FA69-45B1-438F-B058-CFA727A5C224}" srcOrd="6" destOrd="0" presId="urn:microsoft.com/office/officeart/2018/2/layout/IconCircleList"/>
    <dgm:cxn modelId="{09D160E4-B86A-4F05-8F52-1855D61CAB4F}" type="presParOf" srcId="{2C43FA69-45B1-438F-B058-CFA727A5C224}" destId="{EAB2E38A-427E-442A-88A9-CFF7E4D7D1FC}" srcOrd="0" destOrd="0" presId="urn:microsoft.com/office/officeart/2018/2/layout/IconCircleList"/>
    <dgm:cxn modelId="{7309E7E4-A7F8-4AD2-AECB-97313A4C33A2}" type="presParOf" srcId="{2C43FA69-45B1-438F-B058-CFA727A5C224}" destId="{2BF06E37-2441-4619-A341-10F342E383AF}" srcOrd="1" destOrd="0" presId="urn:microsoft.com/office/officeart/2018/2/layout/IconCircleList"/>
    <dgm:cxn modelId="{1B3C7471-16FF-44CF-8E1A-D83F370E7CA1}" type="presParOf" srcId="{2C43FA69-45B1-438F-B058-CFA727A5C224}" destId="{8833571D-7305-4B75-9109-895CCF80658E}" srcOrd="2" destOrd="0" presId="urn:microsoft.com/office/officeart/2018/2/layout/IconCircleList"/>
    <dgm:cxn modelId="{C28E779B-0CA5-4670-99C1-B664D3942B8B}" type="presParOf" srcId="{2C43FA69-45B1-438F-B058-CFA727A5C224}" destId="{22BFD890-4F80-4507-9E5C-FA900C831DC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90DB7-A1B0-487A-AF13-F8B047DE9D01}">
      <dsp:nvSpPr>
        <dsp:cNvPr id="0" name=""/>
        <dsp:cNvSpPr/>
      </dsp:nvSpPr>
      <dsp:spPr>
        <a:xfrm>
          <a:off x="228823" y="130448"/>
          <a:ext cx="1161871" cy="1161871"/>
        </a:xfrm>
        <a:prstGeom prst="ellipse">
          <a:avLst/>
        </a:prstGeom>
        <a:solidFill>
          <a:srgbClr val="62A39F">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41F4B56-440E-44E8-9283-85DCF2349BAC}">
      <dsp:nvSpPr>
        <dsp:cNvPr id="0" name=""/>
        <dsp:cNvSpPr/>
      </dsp:nvSpPr>
      <dsp:spPr>
        <a:xfrm>
          <a:off x="472816" y="374442"/>
          <a:ext cx="673885" cy="67388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58F50F-E53C-49BD-A85B-81A06CDF6718}">
      <dsp:nvSpPr>
        <dsp:cNvPr id="0" name=""/>
        <dsp:cNvSpPr/>
      </dsp:nvSpPr>
      <dsp:spPr>
        <a:xfrm>
          <a:off x="1639667" y="130448"/>
          <a:ext cx="2738697" cy="116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100000"/>
            </a:lnSpc>
            <a:spcBef>
              <a:spcPct val="0"/>
            </a:spcBef>
            <a:spcAft>
              <a:spcPct val="35000"/>
            </a:spcAft>
          </a:pPr>
          <a:r>
            <a:rPr lang="en-IN" sz="1300" kern="1200" dirty="0">
              <a:solidFill>
                <a:sysClr val="windowText" lastClr="000000">
                  <a:hueOff val="0"/>
                  <a:satOff val="0"/>
                  <a:lumOff val="0"/>
                  <a:alphaOff val="0"/>
                </a:sysClr>
              </a:solidFill>
              <a:latin typeface="Franklin Gothic Book" panose="020B0502020104020203"/>
              <a:ea typeface="+mn-ea"/>
              <a:cs typeface="+mn-cs"/>
            </a:rPr>
            <a:t>Micro Credit on cell phone balances is very useful to customers which help in having uninterrupted communications.</a:t>
          </a:r>
          <a:endParaRPr lang="en-US" sz="1300" kern="1200" dirty="0">
            <a:solidFill>
              <a:sysClr val="windowText" lastClr="000000">
                <a:hueOff val="0"/>
                <a:satOff val="0"/>
                <a:lumOff val="0"/>
                <a:alphaOff val="0"/>
              </a:sysClr>
            </a:solidFill>
            <a:latin typeface="Franklin Gothic Book" panose="020B0502020104020203"/>
            <a:ea typeface="+mn-ea"/>
            <a:cs typeface="+mn-cs"/>
          </a:endParaRPr>
        </a:p>
      </dsp:txBody>
      <dsp:txXfrm>
        <a:off x="1639667" y="130448"/>
        <a:ext cx="2738697" cy="1161871"/>
      </dsp:txXfrm>
    </dsp:sp>
    <dsp:sp modelId="{85807940-2D51-4616-AFBE-3925E5E42452}">
      <dsp:nvSpPr>
        <dsp:cNvPr id="0" name=""/>
        <dsp:cNvSpPr/>
      </dsp:nvSpPr>
      <dsp:spPr>
        <a:xfrm>
          <a:off x="4855562" y="130448"/>
          <a:ext cx="1161871" cy="1161871"/>
        </a:xfrm>
        <a:prstGeom prst="ellipse">
          <a:avLst/>
        </a:prstGeom>
        <a:solidFill>
          <a:srgbClr val="62A39F">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AAF6AF1-216A-4214-AD4B-8A21C4929E83}">
      <dsp:nvSpPr>
        <dsp:cNvPr id="0" name=""/>
        <dsp:cNvSpPr/>
      </dsp:nvSpPr>
      <dsp:spPr>
        <a:xfrm>
          <a:off x="5099555" y="374442"/>
          <a:ext cx="673885" cy="67388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530B1-4E84-47DD-B9C3-E997AD0273C6}">
      <dsp:nvSpPr>
        <dsp:cNvPr id="0" name=""/>
        <dsp:cNvSpPr/>
      </dsp:nvSpPr>
      <dsp:spPr>
        <a:xfrm>
          <a:off x="6266407" y="130448"/>
          <a:ext cx="2738697" cy="116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100000"/>
            </a:lnSpc>
            <a:spcBef>
              <a:spcPct val="0"/>
            </a:spcBef>
            <a:spcAft>
              <a:spcPct val="35000"/>
            </a:spcAft>
          </a:pPr>
          <a:r>
            <a:rPr lang="en-IN" sz="1300" kern="1200">
              <a:solidFill>
                <a:sysClr val="windowText" lastClr="000000">
                  <a:hueOff val="0"/>
                  <a:satOff val="0"/>
                  <a:lumOff val="0"/>
                  <a:alphaOff val="0"/>
                </a:sysClr>
              </a:solidFill>
              <a:latin typeface="Franklin Gothic Book" panose="020B0502020104020203"/>
              <a:ea typeface="+mn-ea"/>
              <a:cs typeface="+mn-cs"/>
            </a:rPr>
            <a:t>Targeting the selected customer who are creditable in repaying of Micro Loans help Telecom Company a repetitive cashflow and customer satisfaction is achieved.</a:t>
          </a:r>
          <a:endParaRPr lang="en-US" sz="1300" kern="1200">
            <a:solidFill>
              <a:sysClr val="windowText" lastClr="000000">
                <a:hueOff val="0"/>
                <a:satOff val="0"/>
                <a:lumOff val="0"/>
                <a:alphaOff val="0"/>
              </a:sysClr>
            </a:solidFill>
            <a:latin typeface="Franklin Gothic Book" panose="020B0502020104020203"/>
            <a:ea typeface="+mn-ea"/>
            <a:cs typeface="+mn-cs"/>
          </a:endParaRPr>
        </a:p>
      </dsp:txBody>
      <dsp:txXfrm>
        <a:off x="6266407" y="130448"/>
        <a:ext cx="2738697" cy="1161871"/>
      </dsp:txXfrm>
    </dsp:sp>
    <dsp:sp modelId="{876F0EAE-5D82-4ED5-BCFE-DD2B3473E2A2}">
      <dsp:nvSpPr>
        <dsp:cNvPr id="0" name=""/>
        <dsp:cNvSpPr/>
      </dsp:nvSpPr>
      <dsp:spPr>
        <a:xfrm>
          <a:off x="228823" y="1821705"/>
          <a:ext cx="1161871" cy="1161871"/>
        </a:xfrm>
        <a:prstGeom prst="ellipse">
          <a:avLst/>
        </a:prstGeom>
        <a:solidFill>
          <a:srgbClr val="62A39F">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425A0D6-47CE-4189-8CB4-D65D6A7D247A}">
      <dsp:nvSpPr>
        <dsp:cNvPr id="0" name=""/>
        <dsp:cNvSpPr/>
      </dsp:nvSpPr>
      <dsp:spPr>
        <a:xfrm>
          <a:off x="472816" y="2065698"/>
          <a:ext cx="673885" cy="67388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64A0B2-7C13-42DD-A2A4-58E8400BECE4}">
      <dsp:nvSpPr>
        <dsp:cNvPr id="0" name=""/>
        <dsp:cNvSpPr/>
      </dsp:nvSpPr>
      <dsp:spPr>
        <a:xfrm>
          <a:off x="1639667" y="1821705"/>
          <a:ext cx="2738697" cy="116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100000"/>
            </a:lnSpc>
            <a:spcBef>
              <a:spcPct val="0"/>
            </a:spcBef>
            <a:spcAft>
              <a:spcPct val="35000"/>
            </a:spcAft>
          </a:pPr>
          <a:r>
            <a:rPr lang="en-IN" sz="1300" kern="1200" dirty="0">
              <a:solidFill>
                <a:sysClr val="windowText" lastClr="000000">
                  <a:hueOff val="0"/>
                  <a:satOff val="0"/>
                  <a:lumOff val="0"/>
                  <a:alphaOff val="0"/>
                </a:sysClr>
              </a:solidFill>
              <a:latin typeface="Franklin Gothic Book" panose="020B0502020104020203"/>
              <a:ea typeface="+mn-ea"/>
              <a:cs typeface="+mn-cs"/>
            </a:rPr>
            <a:t>Communication being important part no one want to run out of balance and these leading would help in missing out the service blockages and helps in never ending customer lifetime with the brand.</a:t>
          </a:r>
          <a:endParaRPr lang="en-US" sz="1300" kern="1200" dirty="0">
            <a:solidFill>
              <a:sysClr val="windowText" lastClr="000000">
                <a:hueOff val="0"/>
                <a:satOff val="0"/>
                <a:lumOff val="0"/>
                <a:alphaOff val="0"/>
              </a:sysClr>
            </a:solidFill>
            <a:latin typeface="Franklin Gothic Book" panose="020B0502020104020203"/>
            <a:ea typeface="+mn-ea"/>
            <a:cs typeface="+mn-cs"/>
          </a:endParaRPr>
        </a:p>
      </dsp:txBody>
      <dsp:txXfrm>
        <a:off x="1639667" y="1821705"/>
        <a:ext cx="2738697" cy="1161871"/>
      </dsp:txXfrm>
    </dsp:sp>
    <dsp:sp modelId="{EAB2E38A-427E-442A-88A9-CFF7E4D7D1FC}">
      <dsp:nvSpPr>
        <dsp:cNvPr id="0" name=""/>
        <dsp:cNvSpPr/>
      </dsp:nvSpPr>
      <dsp:spPr>
        <a:xfrm>
          <a:off x="4855562" y="1821705"/>
          <a:ext cx="1161871" cy="1161871"/>
        </a:xfrm>
        <a:prstGeom prst="ellipse">
          <a:avLst/>
        </a:prstGeom>
        <a:solidFill>
          <a:srgbClr val="62A39F">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BF06E37-2441-4619-A341-10F342E383AF}">
      <dsp:nvSpPr>
        <dsp:cNvPr id="0" name=""/>
        <dsp:cNvSpPr/>
      </dsp:nvSpPr>
      <dsp:spPr>
        <a:xfrm>
          <a:off x="5099555" y="2065698"/>
          <a:ext cx="673885" cy="673885"/>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FD890-4F80-4507-9E5C-FA900C831DC2}">
      <dsp:nvSpPr>
        <dsp:cNvPr id="0" name=""/>
        <dsp:cNvSpPr/>
      </dsp:nvSpPr>
      <dsp:spPr>
        <a:xfrm>
          <a:off x="6266407" y="1821705"/>
          <a:ext cx="2738697" cy="116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100000"/>
            </a:lnSpc>
            <a:spcBef>
              <a:spcPct val="0"/>
            </a:spcBef>
            <a:spcAft>
              <a:spcPct val="35000"/>
            </a:spcAft>
          </a:pPr>
          <a:r>
            <a:rPr lang="en-US" sz="1300" kern="1200">
              <a:solidFill>
                <a:sysClr val="windowText" lastClr="000000">
                  <a:hueOff val="0"/>
                  <a:satOff val="0"/>
                  <a:lumOff val="0"/>
                  <a:alphaOff val="0"/>
                </a:sysClr>
              </a:solidFill>
              <a:latin typeface="Franklin Gothic Book" panose="020B0502020104020203"/>
              <a:ea typeface="+mn-ea"/>
              <a:cs typeface="+mn-cs"/>
            </a:rPr>
            <a:t>Focus is on providing their services and products to low-income families and poor customers that can help them in the need of hour. </a:t>
          </a:r>
        </a:p>
      </dsp:txBody>
      <dsp:txXfrm>
        <a:off x="6266407" y="1821705"/>
        <a:ext cx="2738697" cy="116187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534FADC-E48C-469E-AAA8-0F346ABF85CB}" type="datetimeFigureOut">
              <a:rPr lang="en-GB" smtClean="0"/>
              <a:t>27/05/2021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132601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534FADC-E48C-469E-AAA8-0F346ABF85CB}" type="datetimeFigureOut">
              <a:rPr lang="en-GB" smtClean="0"/>
              <a:t>27/05/2021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2695438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534FADC-E48C-469E-AAA8-0F346ABF85CB}" type="datetimeFigureOut">
              <a:rPr lang="en-GB" smtClean="0"/>
              <a:t>27/05/2021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1608258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534FADC-E48C-469E-AAA8-0F346ABF85CB}" type="datetimeFigureOut">
              <a:rPr lang="en-GB" smtClean="0"/>
              <a:t>27/05/2021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23590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534FADC-E48C-469E-AAA8-0F346ABF85CB}" type="datetimeFigureOut">
              <a:rPr lang="en-GB" smtClean="0"/>
              <a:t>27/05/2021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667859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34FADC-E48C-469E-AAA8-0F346ABF85CB}" type="datetimeFigureOut">
              <a:rPr lang="en-GB" smtClean="0"/>
              <a:t>27/05/2021</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72728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34FADC-E48C-469E-AAA8-0F346ABF85CB}" type="datetimeFigureOut">
              <a:rPr lang="en-GB" smtClean="0"/>
              <a:t>27/05/2021</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1379107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34FADC-E48C-469E-AAA8-0F346ABF85CB}" type="datetimeFigureOut">
              <a:rPr lang="en-GB" smtClean="0"/>
              <a:t>27/05/2021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3522283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34FADC-E48C-469E-AAA8-0F346ABF85CB}" type="datetimeFigureOut">
              <a:rPr lang="en-GB" smtClean="0"/>
              <a:t>27/05/2021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1847531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A534FADC-E48C-469E-AAA8-0F346ABF85CB}" type="datetimeFigureOut">
              <a:rPr lang="en-GB" smtClean="0"/>
              <a:t>27/05/2021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3226836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534FADC-E48C-469E-AAA8-0F346ABF85CB}" type="datetimeFigureOut">
              <a:rPr lang="en-GB" smtClean="0"/>
              <a:t>27/05/2021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12805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534FADC-E48C-469E-AAA8-0F346ABF85CB}" type="datetimeFigureOut">
              <a:rPr lang="en-GB" smtClean="0"/>
              <a:t>27/05/2021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1934828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534FADC-E48C-469E-AAA8-0F346ABF85CB}" type="datetimeFigureOut">
              <a:rPr lang="en-GB" smtClean="0"/>
              <a:t>27/05/2021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201056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A534FADC-E48C-469E-AAA8-0F346ABF85CB}" type="datetimeFigureOut">
              <a:rPr lang="en-GB" smtClean="0"/>
              <a:t>27/05/2021</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4218549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534FADC-E48C-469E-AAA8-0F346ABF85CB}" type="datetimeFigureOut">
              <a:rPr lang="en-GB" smtClean="0"/>
              <a:t>27/05/2021</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4109301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A534FADC-E48C-469E-AAA8-0F346ABF85CB}" type="datetimeFigureOut">
              <a:rPr lang="en-GB" smtClean="0"/>
              <a:t>27/05/2021</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2221050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534FADC-E48C-469E-AAA8-0F346ABF85CB}" type="datetimeFigureOut">
              <a:rPr lang="en-GB" smtClean="0"/>
              <a:t>27/05/2021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3999115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534FADC-E48C-469E-AAA8-0F346ABF85CB}" type="datetimeFigureOut">
              <a:rPr lang="en-GB" smtClean="0"/>
              <a:t>27/05/2021</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AE8F310-8319-46C0-9230-48A5D14CE435}" type="slidenum">
              <a:rPr lang="en-GB" smtClean="0"/>
              <a:t>‹#›</a:t>
            </a:fld>
            <a:endParaRPr lang="en-GB"/>
          </a:p>
        </p:txBody>
      </p:sp>
    </p:spTree>
    <p:extLst>
      <p:ext uri="{BB962C8B-B14F-4D97-AF65-F5344CB8AC3E}">
        <p14:creationId xmlns:p14="http://schemas.microsoft.com/office/powerpoint/2010/main" val="2594634356"/>
      </p:ext>
    </p:extLst>
  </p:cSld>
  <p:clrMap bg1="dk1" tx1="lt1" bg2="dk2"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37.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ext uri="{BEBA8EAE-BF5A-486C-A8C5-ECC9F3942E4B}">
                <a14:imgProps xmlns:a14="http://schemas.microsoft.com/office/drawing/2010/main">
                  <a14:imgLayer r:embed="rId3">
                    <a14:imgEffect>
                      <a14:artisticCement/>
                    </a14:imgEffect>
                  </a14:imgLayer>
                </a14:imgProps>
              </a:ext>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2500" b="1" dirty="0" smtClean="0"/>
              <a:t>MICRO CREDIT LOAN</a:t>
            </a:r>
            <a:endParaRPr lang="en-GB" sz="2500" b="1" dirty="0"/>
          </a:p>
        </p:txBody>
      </p:sp>
      <p:sp>
        <p:nvSpPr>
          <p:cNvPr id="3" name="Subtitle 2"/>
          <p:cNvSpPr>
            <a:spLocks noGrp="1"/>
          </p:cNvSpPr>
          <p:nvPr>
            <p:ph type="subTitle" idx="1"/>
          </p:nvPr>
        </p:nvSpPr>
        <p:spPr>
          <a:solidFill>
            <a:schemeClr val="tx1">
              <a:lumMod val="50000"/>
              <a:lumOff val="50000"/>
            </a:schemeClr>
          </a:solidFill>
        </p:spPr>
        <p:txBody>
          <a:bodyPr>
            <a:normAutofit/>
          </a:bodyPr>
          <a:lstStyle/>
          <a:p>
            <a:pPr algn="l"/>
            <a:r>
              <a:rPr lang="en-GB" sz="3000" b="1" dirty="0" smtClean="0">
                <a:solidFill>
                  <a:schemeClr val="bg1"/>
                </a:solidFill>
              </a:rPr>
              <a:t>NEHA DIXIT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955" y="1233199"/>
            <a:ext cx="8825658" cy="2479675"/>
          </a:xfrm>
          <a:prstGeom prst="rect">
            <a:avLst/>
          </a:prstGeom>
          <a:solidFill>
            <a:schemeClr val="tx1">
              <a:lumMod val="75000"/>
              <a:lumOff val="25000"/>
            </a:schemeClr>
          </a:solidFill>
        </p:spPr>
      </p:pic>
    </p:spTree>
    <p:extLst>
      <p:ext uri="{BB962C8B-B14F-4D97-AF65-F5344CB8AC3E}">
        <p14:creationId xmlns:p14="http://schemas.microsoft.com/office/powerpoint/2010/main" val="320786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041010"/>
            <a:ext cx="3401064" cy="1730326"/>
          </a:xfrm>
        </p:spPr>
        <p:txBody>
          <a:bodyPr>
            <a:normAutofit/>
          </a:bodyPr>
          <a:lstStyle/>
          <a:p>
            <a:r>
              <a:rPr lang="en-GB" b="1" dirty="0"/>
              <a:t>Number of recharge done by user vs loan payback within 5 days</a:t>
            </a:r>
          </a:p>
        </p:txBody>
      </p:sp>
      <p:pic>
        <p:nvPicPr>
          <p:cNvPr id="5" name="Content Placeholder 4"/>
          <p:cNvPicPr>
            <a:picLocks noGrp="1" noChangeAspect="1"/>
          </p:cNvPicPr>
          <p:nvPr>
            <p:ph idx="1"/>
          </p:nvPr>
        </p:nvPicPr>
        <p:blipFill rotWithShape="1">
          <a:blip r:embed="rId2"/>
          <a:srcRect l="25146" t="32945" r="45071" b="33346"/>
          <a:stretch/>
        </p:blipFill>
        <p:spPr>
          <a:xfrm>
            <a:off x="6091310" y="1927274"/>
            <a:ext cx="5373859" cy="3953021"/>
          </a:xfrm>
          <a:prstGeom prst="rect">
            <a:avLst/>
          </a:prstGeom>
        </p:spPr>
      </p:pic>
      <p:sp>
        <p:nvSpPr>
          <p:cNvPr id="4" name="Text Placeholder 3"/>
          <p:cNvSpPr>
            <a:spLocks noGrp="1"/>
          </p:cNvSpPr>
          <p:nvPr>
            <p:ph type="body" sz="half" idx="2"/>
          </p:nvPr>
        </p:nvSpPr>
        <p:spPr/>
        <p:txBody>
          <a:bodyPr>
            <a:normAutofit fontScale="85000" lnSpcReduction="20000"/>
          </a:bodyPr>
          <a:lstStyle/>
          <a:p>
            <a:pPr latinLnBrk="1"/>
            <a:r>
              <a:rPr lang="en-IN" dirty="0"/>
              <a:t>1-  Customers with different recharge levels (main account recharge) are paying back the loan within 5 days.  </a:t>
            </a:r>
            <a:endParaRPr lang="en-GB" dirty="0"/>
          </a:p>
          <a:p>
            <a:pPr latinLnBrk="1"/>
            <a:r>
              <a:rPr lang="en-IN" dirty="0"/>
              <a:t>2- Coming to the average and low &amp; medium frequency people it is observed that around 5%-6% of people are not paying the loan within 5 days. </a:t>
            </a:r>
            <a:endParaRPr lang="en-GB" dirty="0"/>
          </a:p>
          <a:p>
            <a:pPr latinLnBrk="1"/>
            <a:r>
              <a:rPr lang="en-IN" dirty="0"/>
              <a:t>3- Coming to low frequency level people, it is observed that around 35% of people are not paying back the loan with in stipulated 5 days of time. </a:t>
            </a:r>
            <a:endParaRPr lang="en-GB" dirty="0"/>
          </a:p>
          <a:p>
            <a:pPr latinLnBrk="1"/>
            <a:r>
              <a:rPr lang="en-IN" dirty="0"/>
              <a:t>4- The 25% people who are not getting their main account recharge for 30 days creating a major loss to the company without paying back the loan within 5 days of time.</a:t>
            </a:r>
            <a:endParaRPr lang="en-GB" dirty="0"/>
          </a:p>
          <a:p>
            <a:endParaRPr lang="en-GB" dirty="0"/>
          </a:p>
        </p:txBody>
      </p:sp>
    </p:spTree>
    <p:extLst>
      <p:ext uri="{BB962C8B-B14F-4D97-AF65-F5344CB8AC3E}">
        <p14:creationId xmlns:p14="http://schemas.microsoft.com/office/powerpoint/2010/main" val="1263397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a:t>
            </a:r>
            <a:r>
              <a:rPr lang="en-IN" b="1" dirty="0" smtClean="0">
                <a:solidFill>
                  <a:schemeClr val="tx2"/>
                </a:solidFill>
              </a:rPr>
              <a:t>hat I understand from Micro-credit loan Project?</a:t>
            </a:r>
            <a:endParaRPr lang="en-GB" b="1" dirty="0"/>
          </a:p>
        </p:txBody>
      </p:sp>
      <p:sp>
        <p:nvSpPr>
          <p:cNvPr id="4" name="Content Placeholder 2">
            <a:extLst>
              <a:ext uri="{FF2B5EF4-FFF2-40B4-BE49-F238E27FC236}">
                <a16:creationId xmlns:a16="http://schemas.microsoft.com/office/drawing/2014/main" id="{FF1D7684-BF8E-4A10-B308-3A3CA0ED3EA8}"/>
              </a:ext>
            </a:extLst>
          </p:cNvPr>
          <p:cNvSpPr>
            <a:spLocks noGrp="1"/>
          </p:cNvSpPr>
          <p:nvPr>
            <p:ph idx="1"/>
          </p:nvPr>
        </p:nvSpPr>
        <p:spPr/>
        <p:txBody>
          <a:bodyPr>
            <a:normAutofit/>
          </a:bodyPr>
          <a:lstStyle/>
          <a:p>
            <a:r>
              <a:rPr lang="en-US" dirty="0">
                <a:solidFill>
                  <a:srgbClr val="FFFFFF"/>
                </a:solidFill>
                <a:latin typeface="Calibri" panose="020F0502020204030204" pitchFamily="34" charset="0"/>
                <a:cs typeface="Calibri" panose="020F0502020204030204" pitchFamily="34" charset="0"/>
              </a:rPr>
              <a:t>In case of subscribers or end consumers of telecom operators, this service is one step ahead of the Call Me Back feature that allows a subscriber to send a message to another subscriber to call him back in case he lacks the airtime to make the call himself.</a:t>
            </a:r>
            <a:endParaRPr lang="en-IN" dirty="0">
              <a:solidFill>
                <a:srgbClr val="FFFFFF"/>
              </a:solidFill>
            </a:endParaRPr>
          </a:p>
        </p:txBody>
      </p:sp>
      <p:graphicFrame>
        <p:nvGraphicFramePr>
          <p:cNvPr id="5" name="Content Placeholder 2">
            <a:extLst>
              <a:ext uri="{FF2B5EF4-FFF2-40B4-BE49-F238E27FC236}">
                <a16:creationId xmlns:a16="http://schemas.microsoft.com/office/drawing/2014/main" id="{5A956A9B-80F1-4F0A-8DE2-2EB8F23E7B62}"/>
              </a:ext>
            </a:extLst>
          </p:cNvPr>
          <p:cNvGraphicFramePr>
            <a:graphicFrameLocks/>
          </p:cNvGraphicFramePr>
          <p:nvPr>
            <p:extLst>
              <p:ext uri="{D42A27DB-BD31-4B8C-83A1-F6EECF244321}">
                <p14:modId xmlns:p14="http://schemas.microsoft.com/office/powerpoint/2010/main" val="3079268915"/>
              </p:ext>
            </p:extLst>
          </p:nvPr>
        </p:nvGraphicFramePr>
        <p:xfrm>
          <a:off x="815926" y="3334043"/>
          <a:ext cx="9233928" cy="3114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46826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IN" b="1" dirty="0">
                <a:solidFill>
                  <a:schemeClr val="tx1"/>
                </a:solidFill>
              </a:rPr>
              <a:t>Steps and assumptions</a:t>
            </a:r>
            <a:endParaRPr lang="en-GB" b="1" dirty="0">
              <a:solidFill>
                <a:schemeClr val="tx1"/>
              </a:solidFill>
            </a:endParaRPr>
          </a:p>
        </p:txBody>
      </p:sp>
      <p:sp>
        <p:nvSpPr>
          <p:cNvPr id="20" name="Text Placeholder 19" descr="Statistics"/>
          <p:cNvSpPr>
            <a:spLocks noGrp="1"/>
          </p:cNvSpPr>
          <p:nvPr>
            <p:ph type="body" idx="1"/>
          </p:nvPr>
        </p:nvSpPr>
        <p:spPr>
          <a:xfrm>
            <a:off x="632947" y="1336431"/>
            <a:ext cx="1547545" cy="956603"/>
          </a:xfrm>
          <a:prstGeom prst="rect">
            <a:avLst/>
          </a:prstGeom>
          <a:blipFill>
            <a:blip r:embed="rId2">
              <a:extLst>
                <a:ext uri="{28A0092B-C50C-407E-A947-70E740481C1C}">
                  <a14:useLocalDpi xmlns:a14="http://schemas.microsoft.com/office/drawing/2010/main" val="0"/>
                </a:ext>
                <a:ext uri="{96DAC541-7B7A-43D3-8B79-37D633B846F1}">
                  <asvg:svgBlip xmlns="" xmlns:dgm="http://schemas.openxmlformats.org/drawingml/2006/diagram" xmlns:asvg="http://schemas.microsoft.com/office/drawing/2016/SVG/main" xmlns:lc="http://schemas.openxmlformats.org/drawingml/2006/lockedCanvas"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dirty="0"/>
          </a:p>
        </p:txBody>
      </p:sp>
      <p:sp>
        <p:nvSpPr>
          <p:cNvPr id="15" name="Text Placeholder 14"/>
          <p:cNvSpPr>
            <a:spLocks noGrp="1"/>
          </p:cNvSpPr>
          <p:nvPr>
            <p:ph type="body" sz="half" idx="15"/>
          </p:nvPr>
        </p:nvSpPr>
        <p:spPr/>
        <p:txBody>
          <a:bodyPr>
            <a:normAutofit fontScale="55000" lnSpcReduction="20000"/>
          </a:bodyPr>
          <a:lstStyle/>
          <a:p>
            <a:pPr lvl="0"/>
            <a:r>
              <a:rPr lang="en-IN" sz="6000" b="1" dirty="0">
                <a:latin typeface="Times New Roman" panose="02020603050405020304" pitchFamily="18" charset="0"/>
                <a:cs typeface="Times New Roman" panose="02020603050405020304" pitchFamily="18" charset="0"/>
              </a:rPr>
              <a:t>Ensuring outliers are treated properly, </a:t>
            </a:r>
            <a:r>
              <a:rPr lang="en-IN" sz="6000" b="1" dirty="0" err="1">
                <a:latin typeface="Times New Roman" panose="02020603050405020304" pitchFamily="18" charset="0"/>
                <a:cs typeface="Times New Roman" panose="02020603050405020304" pitchFamily="18" charset="0"/>
              </a:rPr>
              <a:t>pca</a:t>
            </a:r>
            <a:r>
              <a:rPr lang="en-IN" sz="6000" b="1" dirty="0">
                <a:latin typeface="Times New Roman" panose="02020603050405020304" pitchFamily="18" charset="0"/>
                <a:cs typeface="Times New Roman" panose="02020603050405020304" pitchFamily="18" charset="0"/>
              </a:rPr>
              <a:t> will perform and dataset is ready for model testing</a:t>
            </a:r>
            <a:r>
              <a:rPr lang="en-IN"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endParaRPr lang="en-GB" dirty="0"/>
          </a:p>
        </p:txBody>
      </p:sp>
      <p:sp>
        <p:nvSpPr>
          <p:cNvPr id="19" name="Text Placeholder 18" descr="Presentation with Pie Chart"/>
          <p:cNvSpPr>
            <a:spLocks noGrp="1"/>
          </p:cNvSpPr>
          <p:nvPr>
            <p:ph type="body" sz="quarter" idx="3"/>
          </p:nvPr>
        </p:nvSpPr>
        <p:spPr>
          <a:xfrm>
            <a:off x="3883659" y="1336432"/>
            <a:ext cx="1433929" cy="1069144"/>
          </a:xfrm>
          <a:prstGeom prst="rect">
            <a:avLst/>
          </a:prstGeom>
          <a:blipFill>
            <a:blip r:embed="rId4">
              <a:extLst>
                <a:ext uri="{28A0092B-C50C-407E-A947-70E740481C1C}">
                  <a14:useLocalDpi xmlns:a14="http://schemas.microsoft.com/office/drawing/2010/main" val="0"/>
                </a:ext>
                <a:ext uri="{96DAC541-7B7A-43D3-8B79-37D633B846F1}">
                  <asvg:svgBlip xmlns="" xmlns:dgm="http://schemas.openxmlformats.org/drawingml/2006/diagram" xmlns:asvg="http://schemas.microsoft.com/office/drawing/2016/SVG/main" xmlns:lc="http://schemas.openxmlformats.org/drawingml/2006/lockedCanvas"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GB" dirty="0"/>
          </a:p>
        </p:txBody>
      </p:sp>
      <p:sp>
        <p:nvSpPr>
          <p:cNvPr id="16" name="Text Placeholder 15"/>
          <p:cNvSpPr>
            <a:spLocks noGrp="1"/>
          </p:cNvSpPr>
          <p:nvPr>
            <p:ph type="body" sz="half" idx="16"/>
          </p:nvPr>
        </p:nvSpPr>
        <p:spPr/>
        <p:txBody>
          <a:bodyPr>
            <a:normAutofit fontScale="62500" lnSpcReduction="20000"/>
          </a:bodyPr>
          <a:lstStyle/>
          <a:p>
            <a:pPr lvl="0"/>
            <a:r>
              <a:rPr lang="en-IN" sz="6000" b="1" dirty="0">
                <a:latin typeface="Times New Roman" panose="02020603050405020304" pitchFamily="18" charset="0"/>
                <a:cs typeface="Times New Roman" panose="02020603050405020304" pitchFamily="18" charset="0"/>
              </a:rPr>
              <a:t>X and Y variables are assigned with Independent data  and Target data.</a:t>
            </a:r>
            <a:endParaRPr lang="en-US" sz="6000" b="1" dirty="0">
              <a:latin typeface="Times New Roman" panose="02020603050405020304" pitchFamily="18" charset="0"/>
              <a:cs typeface="Times New Roman" panose="02020603050405020304" pitchFamily="18" charset="0"/>
            </a:endParaRPr>
          </a:p>
          <a:p>
            <a:endParaRPr lang="en-GB" dirty="0"/>
          </a:p>
        </p:txBody>
      </p:sp>
      <p:sp>
        <p:nvSpPr>
          <p:cNvPr id="18" name="Text Placeholder 17" descr="Web Design"/>
          <p:cNvSpPr>
            <a:spLocks noGrp="1"/>
          </p:cNvSpPr>
          <p:nvPr>
            <p:ph type="body" sz="quarter" idx="13"/>
          </p:nvPr>
        </p:nvSpPr>
        <p:spPr>
          <a:xfrm>
            <a:off x="7124701" y="1336432"/>
            <a:ext cx="1386254" cy="1195754"/>
          </a:xfrm>
          <a:prstGeom prst="rect">
            <a:avLst/>
          </a:prstGeom>
          <a:blipFill>
            <a:blip r:embed="rId6">
              <a:extLst>
                <a:ext uri="{28A0092B-C50C-407E-A947-70E740481C1C}">
                  <a14:useLocalDpi xmlns:a14="http://schemas.microsoft.com/office/drawing/2010/main" val="0"/>
                </a:ext>
                <a:ext uri="{96DAC541-7B7A-43D3-8B79-37D633B846F1}">
                  <asvg:svgBlip xmlns="" xmlns:dgm="http://schemas.openxmlformats.org/drawingml/2006/diagram" xmlns:asvg="http://schemas.microsoft.com/office/drawing/2016/SVG/main" xmlns:lc="http://schemas.openxmlformats.org/drawingml/2006/lockedCanvas"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GB" dirty="0"/>
          </a:p>
        </p:txBody>
      </p:sp>
      <p:sp>
        <p:nvSpPr>
          <p:cNvPr id="17" name="Text Placeholder 16"/>
          <p:cNvSpPr>
            <a:spLocks noGrp="1"/>
          </p:cNvSpPr>
          <p:nvPr>
            <p:ph type="body" sz="half" idx="17"/>
          </p:nvPr>
        </p:nvSpPr>
        <p:spPr/>
        <p:txBody>
          <a:bodyPr>
            <a:normAutofit fontScale="47500" lnSpcReduction="20000"/>
          </a:bodyPr>
          <a:lstStyle/>
          <a:p>
            <a:pPr lvl="0"/>
            <a:r>
              <a:rPr lang="en-IN" sz="6000" b="1" dirty="0">
                <a:latin typeface="Times New Roman" panose="02020603050405020304" pitchFamily="18" charset="0"/>
                <a:cs typeface="Times New Roman" panose="02020603050405020304" pitchFamily="18" charset="0"/>
              </a:rPr>
              <a:t>Import libraries like </a:t>
            </a:r>
            <a:r>
              <a:rPr lang="en-IN" sz="6000" b="1" dirty="0" err="1">
                <a:latin typeface="Times New Roman" panose="02020603050405020304" pitchFamily="18" charset="0"/>
                <a:cs typeface="Times New Roman" panose="02020603050405020304" pitchFamily="18" charset="0"/>
              </a:rPr>
              <a:t>sk.learn</a:t>
            </a:r>
            <a:r>
              <a:rPr lang="en-IN" sz="6000" b="1" dirty="0">
                <a:latin typeface="Times New Roman" panose="02020603050405020304" pitchFamily="18" charset="0"/>
                <a:cs typeface="Times New Roman" panose="02020603050405020304" pitchFamily="18" charset="0"/>
              </a:rPr>
              <a:t> linear model, Decision Tree, Random Forest </a:t>
            </a:r>
            <a:r>
              <a:rPr lang="en-IN" sz="6000" b="1" dirty="0" err="1">
                <a:latin typeface="Times New Roman" panose="02020603050405020304" pitchFamily="18" charset="0"/>
                <a:cs typeface="Times New Roman" panose="02020603050405020304" pitchFamily="18" charset="0"/>
              </a:rPr>
              <a:t>Regressor</a:t>
            </a:r>
            <a:r>
              <a:rPr lang="en-IN" sz="6000" b="1" dirty="0">
                <a:latin typeface="Times New Roman" panose="02020603050405020304" pitchFamily="18" charset="0"/>
                <a:cs typeface="Times New Roman" panose="02020603050405020304" pitchFamily="18" charset="0"/>
              </a:rPr>
              <a:t> and other libraries.</a:t>
            </a:r>
            <a:endParaRPr lang="en-US" sz="6000" b="1" dirty="0">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4404078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tx1"/>
                </a:solidFill>
              </a:rPr>
              <a:t>MODELS </a:t>
            </a:r>
            <a:r>
              <a:rPr lang="en-IN" b="1" dirty="0">
                <a:solidFill>
                  <a:schemeClr val="tx1"/>
                </a:solidFill>
              </a:rPr>
              <a:t>DEVELOPMENT AND EVALUATION</a:t>
            </a:r>
            <a:endParaRPr lang="en-GB" b="1" dirty="0"/>
          </a:p>
        </p:txBody>
      </p:sp>
      <p:sp>
        <p:nvSpPr>
          <p:cNvPr id="4" name="Content Placeholder 3"/>
          <p:cNvSpPr>
            <a:spLocks noGrp="1"/>
          </p:cNvSpPr>
          <p:nvPr>
            <p:ph idx="1"/>
          </p:nvPr>
        </p:nvSpPr>
        <p:spPr>
          <a:xfrm>
            <a:off x="1103312" y="2052918"/>
            <a:ext cx="8946541" cy="4805082"/>
          </a:xfrm>
        </p:spPr>
        <p:txBody>
          <a:bodyPr>
            <a:normAutofit fontScale="77500" lnSpcReduction="20000"/>
          </a:bodyPr>
          <a:lstStyle/>
          <a:p>
            <a:pPr lvl="0"/>
            <a:r>
              <a:rPr lang="en-IN" dirty="0" err="1"/>
              <a:t>knc</a:t>
            </a:r>
            <a:r>
              <a:rPr lang="en-IN" dirty="0"/>
              <a:t>=</a:t>
            </a:r>
            <a:r>
              <a:rPr lang="en-IN" dirty="0" err="1"/>
              <a:t>KNeighborsClassifier</a:t>
            </a:r>
            <a:r>
              <a:rPr lang="en-IN" dirty="0"/>
              <a:t>()</a:t>
            </a:r>
            <a:endParaRPr lang="en-GB" dirty="0"/>
          </a:p>
          <a:p>
            <a:pPr lvl="0"/>
            <a:r>
              <a:rPr lang="en-IN" dirty="0" err="1"/>
              <a:t>dtc</a:t>
            </a:r>
            <a:r>
              <a:rPr lang="en-IN" dirty="0"/>
              <a:t>=</a:t>
            </a:r>
            <a:r>
              <a:rPr lang="en-IN" dirty="0" err="1"/>
              <a:t>DecisionTreeClassifier</a:t>
            </a:r>
            <a:r>
              <a:rPr lang="en-IN" dirty="0"/>
              <a:t>()</a:t>
            </a:r>
            <a:endParaRPr lang="en-GB" dirty="0"/>
          </a:p>
          <a:p>
            <a:pPr lvl="0"/>
            <a:r>
              <a:rPr lang="en-IN" dirty="0" err="1"/>
              <a:t>rfc</a:t>
            </a:r>
            <a:r>
              <a:rPr lang="en-IN" dirty="0"/>
              <a:t>=</a:t>
            </a:r>
            <a:r>
              <a:rPr lang="en-IN" dirty="0" err="1"/>
              <a:t>RandomForestClassifier</a:t>
            </a:r>
            <a:r>
              <a:rPr lang="en-IN" dirty="0"/>
              <a:t>()</a:t>
            </a:r>
            <a:endParaRPr lang="en-GB" dirty="0"/>
          </a:p>
          <a:p>
            <a:pPr lvl="0"/>
            <a:r>
              <a:rPr lang="en-IN" dirty="0" err="1"/>
              <a:t>gbc</a:t>
            </a:r>
            <a:r>
              <a:rPr lang="en-IN" dirty="0"/>
              <a:t>=</a:t>
            </a:r>
            <a:r>
              <a:rPr lang="en-IN" dirty="0" err="1"/>
              <a:t>GradientBoostingClassifier</a:t>
            </a:r>
            <a:r>
              <a:rPr lang="en-IN" dirty="0"/>
              <a:t>()</a:t>
            </a:r>
            <a:endParaRPr lang="en-GB" dirty="0"/>
          </a:p>
          <a:p>
            <a:pPr lvl="0"/>
            <a:r>
              <a:rPr lang="en-IN" dirty="0" err="1"/>
              <a:t>abc</a:t>
            </a:r>
            <a:r>
              <a:rPr lang="en-IN" dirty="0"/>
              <a:t>=</a:t>
            </a:r>
            <a:r>
              <a:rPr lang="en-IN" dirty="0" err="1"/>
              <a:t>AdaBoostClassifier</a:t>
            </a:r>
            <a:r>
              <a:rPr lang="en-IN" dirty="0"/>
              <a:t>()</a:t>
            </a:r>
            <a:endParaRPr lang="en-GB" dirty="0"/>
          </a:p>
          <a:p>
            <a:pPr lvl="0"/>
            <a:r>
              <a:rPr lang="en-IN" dirty="0"/>
              <a:t> </a:t>
            </a:r>
            <a:endParaRPr lang="en-GB" dirty="0"/>
          </a:p>
          <a:p>
            <a:pPr lvl="0"/>
            <a:r>
              <a:rPr lang="en-IN" dirty="0"/>
              <a:t>models=[]</a:t>
            </a:r>
            <a:endParaRPr lang="en-GB" dirty="0"/>
          </a:p>
          <a:p>
            <a:pPr lvl="0"/>
            <a:r>
              <a:rPr lang="en-IN" dirty="0" err="1"/>
              <a:t>models.append</a:t>
            </a:r>
            <a:r>
              <a:rPr lang="en-IN" dirty="0"/>
              <a:t>(('</a:t>
            </a:r>
            <a:r>
              <a:rPr lang="en-IN" dirty="0" err="1"/>
              <a:t>LogisticRegression</a:t>
            </a:r>
            <a:r>
              <a:rPr lang="en-IN" dirty="0"/>
              <a:t>', </a:t>
            </a:r>
            <a:r>
              <a:rPr lang="en-IN" dirty="0" err="1"/>
              <a:t>lr</a:t>
            </a:r>
            <a:r>
              <a:rPr lang="en-IN" dirty="0"/>
              <a:t>))</a:t>
            </a:r>
            <a:endParaRPr lang="en-GB" dirty="0"/>
          </a:p>
          <a:p>
            <a:pPr lvl="0"/>
            <a:r>
              <a:rPr lang="en-IN" dirty="0" err="1"/>
              <a:t>models.append</a:t>
            </a:r>
            <a:r>
              <a:rPr lang="en-IN" dirty="0"/>
              <a:t>(('</a:t>
            </a:r>
            <a:r>
              <a:rPr lang="en-IN" dirty="0" err="1"/>
              <a:t>GaussianNB</a:t>
            </a:r>
            <a:r>
              <a:rPr lang="en-IN" dirty="0"/>
              <a:t>',</a:t>
            </a:r>
            <a:r>
              <a:rPr lang="en-IN" dirty="0" err="1"/>
              <a:t>gnb</a:t>
            </a:r>
            <a:r>
              <a:rPr lang="en-IN" dirty="0"/>
              <a:t>))</a:t>
            </a:r>
            <a:endParaRPr lang="en-GB" dirty="0"/>
          </a:p>
          <a:p>
            <a:pPr lvl="0"/>
            <a:r>
              <a:rPr lang="en-IN" dirty="0" err="1"/>
              <a:t>models.append</a:t>
            </a:r>
            <a:r>
              <a:rPr lang="en-IN" dirty="0"/>
              <a:t>(('</a:t>
            </a:r>
            <a:r>
              <a:rPr lang="en-IN" dirty="0" err="1"/>
              <a:t>KNeighborsClassifier</a:t>
            </a:r>
            <a:r>
              <a:rPr lang="en-IN" dirty="0"/>
              <a:t>',</a:t>
            </a:r>
            <a:r>
              <a:rPr lang="en-IN" dirty="0" err="1"/>
              <a:t>knc</a:t>
            </a:r>
            <a:r>
              <a:rPr lang="en-IN" dirty="0"/>
              <a:t>))</a:t>
            </a:r>
            <a:endParaRPr lang="en-GB" dirty="0"/>
          </a:p>
          <a:p>
            <a:pPr lvl="0"/>
            <a:r>
              <a:rPr lang="en-IN" dirty="0" err="1"/>
              <a:t>models.append</a:t>
            </a:r>
            <a:r>
              <a:rPr lang="en-IN" dirty="0"/>
              <a:t>(('</a:t>
            </a:r>
            <a:r>
              <a:rPr lang="en-IN" dirty="0" err="1"/>
              <a:t>DecisionTreeClassifier</a:t>
            </a:r>
            <a:r>
              <a:rPr lang="en-IN" dirty="0"/>
              <a:t>',</a:t>
            </a:r>
            <a:r>
              <a:rPr lang="en-IN" dirty="0" err="1"/>
              <a:t>dtc</a:t>
            </a:r>
            <a:r>
              <a:rPr lang="en-IN" dirty="0"/>
              <a:t>))</a:t>
            </a:r>
            <a:endParaRPr lang="en-GB" dirty="0"/>
          </a:p>
          <a:p>
            <a:pPr lvl="0"/>
            <a:r>
              <a:rPr lang="en-IN" dirty="0" err="1"/>
              <a:t>models.append</a:t>
            </a:r>
            <a:r>
              <a:rPr lang="en-IN" dirty="0"/>
              <a:t>(('</a:t>
            </a:r>
            <a:r>
              <a:rPr lang="en-IN" dirty="0" err="1"/>
              <a:t>RandomForestClassifier</a:t>
            </a:r>
            <a:r>
              <a:rPr lang="en-IN" dirty="0"/>
              <a:t>',</a:t>
            </a:r>
            <a:r>
              <a:rPr lang="en-IN" dirty="0" err="1"/>
              <a:t>rfc</a:t>
            </a:r>
            <a:r>
              <a:rPr lang="en-IN" dirty="0"/>
              <a:t>))</a:t>
            </a:r>
            <a:endParaRPr lang="en-GB" dirty="0"/>
          </a:p>
          <a:p>
            <a:pPr lvl="0"/>
            <a:r>
              <a:rPr lang="en-IN" dirty="0" err="1"/>
              <a:t>models.append</a:t>
            </a:r>
            <a:r>
              <a:rPr lang="en-IN" dirty="0"/>
              <a:t>(('</a:t>
            </a:r>
            <a:r>
              <a:rPr lang="en-IN" dirty="0" err="1"/>
              <a:t>GradientBoostingClassifier</a:t>
            </a:r>
            <a:r>
              <a:rPr lang="en-IN" dirty="0"/>
              <a:t>',</a:t>
            </a:r>
            <a:r>
              <a:rPr lang="en-IN" dirty="0" err="1"/>
              <a:t>gbc</a:t>
            </a:r>
            <a:r>
              <a:rPr lang="en-IN" dirty="0"/>
              <a:t>))</a:t>
            </a:r>
            <a:endParaRPr lang="en-GB" dirty="0"/>
          </a:p>
          <a:p>
            <a:pPr lvl="0"/>
            <a:r>
              <a:rPr lang="en-IN" dirty="0" err="1"/>
              <a:t>models.append</a:t>
            </a:r>
            <a:r>
              <a:rPr lang="en-IN" dirty="0"/>
              <a:t>(('</a:t>
            </a:r>
            <a:r>
              <a:rPr lang="en-IN" dirty="0" err="1"/>
              <a:t>AdaBoostClassifier</a:t>
            </a:r>
            <a:r>
              <a:rPr lang="en-IN" dirty="0"/>
              <a:t>',</a:t>
            </a:r>
            <a:r>
              <a:rPr lang="en-IN" dirty="0" err="1"/>
              <a:t>abc</a:t>
            </a:r>
            <a:r>
              <a:rPr lang="en-IN" dirty="0"/>
              <a:t>))</a:t>
            </a:r>
            <a:endParaRPr lang="en-GB" dirty="0"/>
          </a:p>
          <a:p>
            <a:pPr lvl="0"/>
            <a:r>
              <a:rPr lang="en-IN" dirty="0"/>
              <a:t>#</a:t>
            </a:r>
            <a:r>
              <a:rPr lang="en-IN" dirty="0" err="1"/>
              <a:t>models.append</a:t>
            </a:r>
            <a:r>
              <a:rPr lang="en-IN" dirty="0"/>
              <a:t>(('</a:t>
            </a:r>
            <a:r>
              <a:rPr lang="en-IN" dirty="0" err="1"/>
              <a:t>SVC',svc</a:t>
            </a:r>
            <a:r>
              <a:rPr lang="en-IN" dirty="0"/>
              <a:t>)) taking long time</a:t>
            </a:r>
            <a:endParaRPr lang="en-GB" dirty="0"/>
          </a:p>
          <a:p>
            <a:endParaRPr lang="en-GB" dirty="0"/>
          </a:p>
        </p:txBody>
      </p:sp>
    </p:spTree>
    <p:extLst>
      <p:ext uri="{BB962C8B-B14F-4D97-AF65-F5344CB8AC3E}">
        <p14:creationId xmlns:p14="http://schemas.microsoft.com/office/powerpoint/2010/main" val="24981796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MODELS DEVELOPMENT AND EVALUATION</a:t>
            </a:r>
            <a:endParaRPr lang="en-GB" b="1" dirty="0"/>
          </a:p>
        </p:txBody>
      </p:sp>
      <p:sp>
        <p:nvSpPr>
          <p:cNvPr id="8" name="Content Placeholder 7"/>
          <p:cNvSpPr>
            <a:spLocks noGrp="1"/>
          </p:cNvSpPr>
          <p:nvPr>
            <p:ph idx="1"/>
          </p:nvPr>
        </p:nvSpPr>
        <p:spPr/>
        <p:txBody>
          <a:bodyPr/>
          <a:lstStyle/>
          <a:p>
            <a:r>
              <a:rPr lang="en-IN" dirty="0"/>
              <a:t>Run and Evaluated </a:t>
            </a:r>
            <a:r>
              <a:rPr lang="en-IN" dirty="0" smtClean="0"/>
              <a:t>Selected </a:t>
            </a:r>
            <a:r>
              <a:rPr lang="en-IN" dirty="0"/>
              <a:t>models</a:t>
            </a:r>
          </a:p>
          <a:p>
            <a:endParaRPr lang="en-GB" dirty="0"/>
          </a:p>
        </p:txBody>
      </p:sp>
      <p:pic>
        <p:nvPicPr>
          <p:cNvPr id="9" name="Picture 8"/>
          <p:cNvPicPr/>
          <p:nvPr/>
        </p:nvPicPr>
        <p:blipFill rotWithShape="1">
          <a:blip r:embed="rId2"/>
          <a:srcRect l="15124" t="41379" r="51140" b="22561"/>
          <a:stretch/>
        </p:blipFill>
        <p:spPr bwMode="auto">
          <a:xfrm>
            <a:off x="646111" y="2371726"/>
            <a:ext cx="9403741" cy="40763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6896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MODELS DEVELOPMENT AND EVALUATION</a:t>
            </a:r>
            <a:endParaRPr lang="en-GB" b="1" dirty="0"/>
          </a:p>
        </p:txBody>
      </p:sp>
      <p:pic>
        <p:nvPicPr>
          <p:cNvPr id="4" name="Content Placeholder 3"/>
          <p:cNvPicPr>
            <a:picLocks noGrp="1"/>
          </p:cNvPicPr>
          <p:nvPr>
            <p:ph idx="1"/>
          </p:nvPr>
        </p:nvPicPr>
        <p:blipFill rotWithShape="1">
          <a:blip r:embed="rId2"/>
          <a:stretch/>
        </p:blipFill>
        <p:spPr bwMode="auto">
          <a:xfrm>
            <a:off x="1845501" y="2052638"/>
            <a:ext cx="7462774" cy="41957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9878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MODELS DEVELOPMENT AND EVALUATION</a:t>
            </a:r>
            <a:endParaRPr lang="en-GB" dirty="0"/>
          </a:p>
        </p:txBody>
      </p:sp>
      <p:pic>
        <p:nvPicPr>
          <p:cNvPr id="4" name="Content Placeholder 3"/>
          <p:cNvPicPr>
            <a:picLocks noGrp="1"/>
          </p:cNvPicPr>
          <p:nvPr>
            <p:ph idx="1"/>
          </p:nvPr>
        </p:nvPicPr>
        <p:blipFill rotWithShape="1">
          <a:blip r:embed="rId2"/>
          <a:stretch/>
        </p:blipFill>
        <p:spPr bwMode="auto">
          <a:xfrm>
            <a:off x="1845501" y="2052638"/>
            <a:ext cx="7462774" cy="41957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7868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err="1"/>
              <a:t>GaussianNB</a:t>
            </a:r>
            <a:r>
              <a:rPr lang="en-GB" b="1" dirty="0"/>
              <a:t> classifier</a:t>
            </a:r>
            <a:br>
              <a:rPr lang="en-GB" b="1" dirty="0"/>
            </a:br>
            <a:endParaRPr lang="en-GB" dirty="0"/>
          </a:p>
        </p:txBody>
      </p:sp>
      <p:pic>
        <p:nvPicPr>
          <p:cNvPr id="7" name="Content Placeholder 6"/>
          <p:cNvPicPr>
            <a:picLocks noGrp="1"/>
          </p:cNvPicPr>
          <p:nvPr>
            <p:ph idx="1"/>
          </p:nvPr>
        </p:nvPicPr>
        <p:blipFill rotWithShape="1">
          <a:blip r:embed="rId2"/>
          <a:srcRect l="15297" t="29429" r="40223" b="22936"/>
          <a:stretch/>
        </p:blipFill>
        <p:spPr bwMode="auto">
          <a:xfrm>
            <a:off x="5795888" y="2208627"/>
            <a:ext cx="4642339" cy="3816251"/>
          </a:xfrm>
          <a:prstGeom prst="rect">
            <a:avLst/>
          </a:prstGeom>
          <a:ln>
            <a:noFill/>
          </a:ln>
          <a:extLst>
            <a:ext uri="{53640926-AAD7-44D8-BBD7-CCE9431645EC}">
              <a14:shadowObscured xmlns:a14="http://schemas.microsoft.com/office/drawing/2010/main"/>
            </a:ext>
          </a:extLst>
        </p:spPr>
      </p:pic>
      <p:sp>
        <p:nvSpPr>
          <p:cNvPr id="6" name="Text Placeholder 5"/>
          <p:cNvSpPr>
            <a:spLocks noGrp="1"/>
          </p:cNvSpPr>
          <p:nvPr>
            <p:ph type="body" sz="half" idx="2"/>
          </p:nvPr>
        </p:nvSpPr>
        <p:spPr/>
        <p:txBody>
          <a:bodyPr>
            <a:normAutofit/>
          </a:bodyPr>
          <a:lstStyle/>
          <a:p>
            <a:r>
              <a:rPr lang="en-IN" sz="3000" dirty="0"/>
              <a:t>MODELS DEVELOPMENT AND EVALUATION</a:t>
            </a:r>
            <a:endParaRPr lang="en-GB" sz="3000" dirty="0"/>
          </a:p>
        </p:txBody>
      </p:sp>
    </p:spTree>
    <p:extLst>
      <p:ext uri="{BB962C8B-B14F-4D97-AF65-F5344CB8AC3E}">
        <p14:creationId xmlns:p14="http://schemas.microsoft.com/office/powerpoint/2010/main" val="1686077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err="1"/>
              <a:t>DecisionTreeClassifier</a:t>
            </a:r>
            <a:r>
              <a:rPr lang="en-GB" b="1" dirty="0"/>
              <a:t/>
            </a:r>
            <a:br>
              <a:rPr lang="en-GB" b="1" dirty="0"/>
            </a:br>
            <a:endParaRPr lang="en-GB" dirty="0"/>
          </a:p>
        </p:txBody>
      </p:sp>
      <p:pic>
        <p:nvPicPr>
          <p:cNvPr id="7" name="Content Placeholder 6"/>
          <p:cNvPicPr>
            <a:picLocks noGrp="1"/>
          </p:cNvPicPr>
          <p:nvPr>
            <p:ph idx="1"/>
          </p:nvPr>
        </p:nvPicPr>
        <p:blipFill rotWithShape="1">
          <a:blip r:embed="rId2"/>
          <a:srcRect l="16212" t="32463" r="49403" b="14565"/>
          <a:stretch/>
        </p:blipFill>
        <p:spPr bwMode="auto">
          <a:xfrm>
            <a:off x="5880296" y="1828799"/>
            <a:ext cx="4375052" cy="3896751"/>
          </a:xfrm>
          <a:prstGeom prst="rect">
            <a:avLst/>
          </a:prstGeom>
          <a:ln>
            <a:noFill/>
          </a:ln>
          <a:extLst>
            <a:ext uri="{53640926-AAD7-44D8-BBD7-CCE9431645EC}">
              <a14:shadowObscured xmlns:a14="http://schemas.microsoft.com/office/drawing/2010/main"/>
            </a:ext>
          </a:extLst>
        </p:spPr>
      </p:pic>
      <p:sp>
        <p:nvSpPr>
          <p:cNvPr id="6" name="Text Placeholder 5"/>
          <p:cNvSpPr>
            <a:spLocks noGrp="1"/>
          </p:cNvSpPr>
          <p:nvPr>
            <p:ph type="body" sz="half" idx="2"/>
          </p:nvPr>
        </p:nvSpPr>
        <p:spPr/>
        <p:txBody>
          <a:bodyPr>
            <a:normAutofit/>
          </a:bodyPr>
          <a:lstStyle/>
          <a:p>
            <a:r>
              <a:rPr lang="en-IN" sz="3000" dirty="0"/>
              <a:t>MODELS DEVELOPMENT AND EVALUATION</a:t>
            </a:r>
            <a:endParaRPr lang="en-GB" sz="3000" dirty="0"/>
          </a:p>
        </p:txBody>
      </p:sp>
    </p:spTree>
    <p:extLst>
      <p:ext uri="{BB962C8B-B14F-4D97-AF65-F5344CB8AC3E}">
        <p14:creationId xmlns:p14="http://schemas.microsoft.com/office/powerpoint/2010/main" val="10655550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err="1"/>
              <a:t>KNeighborsClassifier</a:t>
            </a:r>
            <a:r>
              <a:rPr lang="en-GB" b="1" dirty="0"/>
              <a:t/>
            </a:r>
            <a:br>
              <a:rPr lang="en-GB" b="1" dirty="0"/>
            </a:br>
            <a:endParaRPr lang="en-GB" dirty="0"/>
          </a:p>
        </p:txBody>
      </p:sp>
      <p:pic>
        <p:nvPicPr>
          <p:cNvPr id="7" name="Content Placeholder 6"/>
          <p:cNvPicPr>
            <a:picLocks noGrp="1"/>
          </p:cNvPicPr>
          <p:nvPr>
            <p:ph idx="1"/>
          </p:nvPr>
        </p:nvPicPr>
        <p:blipFill rotWithShape="1">
          <a:blip r:embed="rId2"/>
          <a:srcRect l="15399" t="21869" r="47509" b="13120"/>
          <a:stretch/>
        </p:blipFill>
        <p:spPr bwMode="auto">
          <a:xfrm>
            <a:off x="5584874" y="1983545"/>
            <a:ext cx="5275384" cy="4041333"/>
          </a:xfrm>
          <a:prstGeom prst="rect">
            <a:avLst/>
          </a:prstGeom>
          <a:ln>
            <a:noFill/>
          </a:ln>
          <a:extLst>
            <a:ext uri="{53640926-AAD7-44D8-BBD7-CCE9431645EC}">
              <a14:shadowObscured xmlns:a14="http://schemas.microsoft.com/office/drawing/2010/main"/>
            </a:ext>
          </a:extLst>
        </p:spPr>
      </p:pic>
      <p:sp>
        <p:nvSpPr>
          <p:cNvPr id="6" name="Text Placeholder 5"/>
          <p:cNvSpPr>
            <a:spLocks noGrp="1"/>
          </p:cNvSpPr>
          <p:nvPr>
            <p:ph type="body" sz="half" idx="2"/>
          </p:nvPr>
        </p:nvSpPr>
        <p:spPr/>
        <p:txBody>
          <a:bodyPr/>
          <a:lstStyle/>
          <a:p>
            <a:r>
              <a:rPr lang="en-IN" sz="3000" dirty="0"/>
              <a:t>MODELS DEVELOPMENT AND EVALUATION</a:t>
            </a:r>
            <a:endParaRPr lang="en-GB" sz="3000" dirty="0"/>
          </a:p>
          <a:p>
            <a:endParaRPr lang="en-GB" dirty="0"/>
          </a:p>
        </p:txBody>
      </p:sp>
    </p:spTree>
    <p:extLst>
      <p:ext uri="{BB962C8B-B14F-4D97-AF65-F5344CB8AC3E}">
        <p14:creationId xmlns:p14="http://schemas.microsoft.com/office/powerpoint/2010/main" val="2280251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787791"/>
            <a:ext cx="3401064" cy="1469433"/>
          </a:xfrm>
        </p:spPr>
        <p:txBody>
          <a:bodyPr/>
          <a:lstStyle/>
          <a:p>
            <a:r>
              <a:rPr lang="en-GB" dirty="0" smtClean="0"/>
              <a:t>ABOUT MICRO CREDIT LOAN</a:t>
            </a:r>
            <a:endParaRPr lang="en-GB" dirty="0"/>
          </a:p>
        </p:txBody>
      </p:sp>
      <p:sp>
        <p:nvSpPr>
          <p:cNvPr id="7" name="Content Placeholder 6"/>
          <p:cNvSpPr>
            <a:spLocks noGrp="1"/>
          </p:cNvSpPr>
          <p:nvPr>
            <p:ph idx="1"/>
          </p:nvPr>
        </p:nvSpPr>
        <p:spPr/>
        <p:txBody>
          <a:bodyPr>
            <a:normAutofit/>
          </a:bodyPr>
          <a:lstStyle/>
          <a:p>
            <a:r>
              <a:rPr lang="en-US" dirty="0" smtClean="0">
                <a:solidFill>
                  <a:schemeClr val="tx2"/>
                </a:solidFill>
                <a:latin typeface="Calibri" panose="020F0502020204030204" pitchFamily="34" charset="0"/>
                <a:cs typeface="Calibri" panose="020F0502020204030204" pitchFamily="34" charset="0"/>
              </a:rPr>
              <a:t>Micro Credit, a value-added service designed on the premise of “what the consumer needs”, provides ease of access of airtime stock credit to resellers of a telecom operator when they run out of balance, without disrupting the normal flow of business. Micro Credit is an open and transparent service with a clear reporting structure. The telecom operator incurs zero cost, capital expenditure or credit risk as all investment is managed and handled by SDS</a:t>
            </a:r>
            <a:endParaRPr lang="en-GB" dirty="0"/>
          </a:p>
        </p:txBody>
      </p:sp>
      <p:sp>
        <p:nvSpPr>
          <p:cNvPr id="3" name="Content Placeholder 2"/>
          <p:cNvSpPr>
            <a:spLocks noGrp="1"/>
          </p:cNvSpPr>
          <p:nvPr>
            <p:ph type="body" sz="half" idx="2"/>
          </p:nvPr>
        </p:nvSpPr>
        <p:spPr/>
        <p:txBody>
          <a:bodyPr/>
          <a:lstStyle/>
          <a:p>
            <a:r>
              <a:rPr lang="en-US" dirty="0" smtClean="0">
                <a:solidFill>
                  <a:schemeClr val="tx2"/>
                </a:solidFill>
                <a:latin typeface="Calibri" panose="020F0502020204030204" pitchFamily="34" charset="0"/>
                <a:cs typeface="Calibri" panose="020F0502020204030204" pitchFamily="34" charset="0"/>
              </a:rPr>
              <a:t>.</a:t>
            </a:r>
            <a:endParaRPr lang="en-IN" dirty="0" smtClean="0">
              <a:solidFill>
                <a:schemeClr val="tx2"/>
              </a:solidFill>
            </a:endParaRPr>
          </a:p>
          <a:p>
            <a:endParaRPr lang="en-GB" dirty="0"/>
          </a:p>
        </p:txBody>
      </p:sp>
      <p:pic>
        <p:nvPicPr>
          <p:cNvPr id="5" name="Picture 4"/>
          <p:cNvPicPr>
            <a:picLocks noChangeAspect="1"/>
          </p:cNvPicPr>
          <p:nvPr/>
        </p:nvPicPr>
        <p:blipFill>
          <a:blip r:embed="rId2"/>
          <a:stretch>
            <a:fillRect/>
          </a:stretch>
        </p:blipFill>
        <p:spPr>
          <a:xfrm>
            <a:off x="0" y="2693251"/>
            <a:ext cx="4584589" cy="3767655"/>
          </a:xfrm>
          <a:prstGeom prst="rect">
            <a:avLst/>
          </a:prstGeom>
        </p:spPr>
      </p:pic>
    </p:spTree>
    <p:extLst>
      <p:ext uri="{BB962C8B-B14F-4D97-AF65-F5344CB8AC3E}">
        <p14:creationId xmlns:p14="http://schemas.microsoft.com/office/powerpoint/2010/main" val="9600514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3" y="1447800"/>
            <a:ext cx="3401064" cy="887437"/>
          </a:xfrm>
        </p:spPr>
        <p:txBody>
          <a:bodyPr/>
          <a:lstStyle/>
          <a:p>
            <a:r>
              <a:rPr lang="en-GB" b="1" dirty="0" smtClean="0"/>
              <a:t>Logistic Regression classifier</a:t>
            </a:r>
            <a:endParaRPr lang="en-GB" b="1" dirty="0"/>
          </a:p>
        </p:txBody>
      </p:sp>
      <p:pic>
        <p:nvPicPr>
          <p:cNvPr id="9" name="Content Placeholder 8"/>
          <p:cNvPicPr>
            <a:picLocks noGrp="1" noChangeAspect="1"/>
          </p:cNvPicPr>
          <p:nvPr>
            <p:ph idx="1"/>
          </p:nvPr>
        </p:nvPicPr>
        <p:blipFill rotWithShape="1">
          <a:blip r:embed="rId2"/>
          <a:srcRect l="17837" t="32463" r="47237" b="24678"/>
          <a:stretch/>
        </p:blipFill>
        <p:spPr>
          <a:xfrm>
            <a:off x="5711482" y="1590957"/>
            <a:ext cx="4178105" cy="4433921"/>
          </a:xfrm>
          <a:prstGeom prst="rect">
            <a:avLst/>
          </a:prstGeom>
        </p:spPr>
      </p:pic>
      <p:sp>
        <p:nvSpPr>
          <p:cNvPr id="6" name="Text Placeholder 5"/>
          <p:cNvSpPr>
            <a:spLocks noGrp="1"/>
          </p:cNvSpPr>
          <p:nvPr>
            <p:ph type="body" sz="half" idx="2"/>
          </p:nvPr>
        </p:nvSpPr>
        <p:spPr/>
        <p:txBody>
          <a:bodyPr/>
          <a:lstStyle/>
          <a:p>
            <a:r>
              <a:rPr lang="en-IN" sz="3000" dirty="0"/>
              <a:t>MODELS DEVELOPMENT AND EVALUATION</a:t>
            </a:r>
            <a:endParaRPr lang="en-GB" sz="3000" dirty="0"/>
          </a:p>
          <a:p>
            <a:endParaRPr lang="en-GB" dirty="0"/>
          </a:p>
        </p:txBody>
      </p:sp>
    </p:spTree>
    <p:extLst>
      <p:ext uri="{BB962C8B-B14F-4D97-AF65-F5344CB8AC3E}">
        <p14:creationId xmlns:p14="http://schemas.microsoft.com/office/powerpoint/2010/main" val="16477073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028114"/>
          </a:xfrm>
        </p:spPr>
        <p:txBody>
          <a:bodyPr/>
          <a:lstStyle/>
          <a:p>
            <a:r>
              <a:rPr lang="en-GB" b="1" dirty="0" err="1" smtClean="0"/>
              <a:t>GradientBoosting</a:t>
            </a:r>
            <a:r>
              <a:rPr lang="en-GB" b="1" dirty="0" smtClean="0"/>
              <a:t> Classifier </a:t>
            </a:r>
            <a:endParaRPr lang="en-GB" b="1" dirty="0"/>
          </a:p>
        </p:txBody>
      </p:sp>
      <p:pic>
        <p:nvPicPr>
          <p:cNvPr id="5" name="Content Placeholder 4"/>
          <p:cNvPicPr>
            <a:picLocks noGrp="1" noChangeAspect="1"/>
          </p:cNvPicPr>
          <p:nvPr>
            <p:ph idx="1"/>
          </p:nvPr>
        </p:nvPicPr>
        <p:blipFill rotWithShape="1">
          <a:blip r:embed="rId2"/>
          <a:srcRect l="16753" t="34389" r="48862" b="25159"/>
          <a:stretch/>
        </p:blipFill>
        <p:spPr>
          <a:xfrm>
            <a:off x="5655211" y="1184233"/>
            <a:ext cx="4951829" cy="4840646"/>
          </a:xfrm>
          <a:prstGeom prst="rect">
            <a:avLst/>
          </a:prstGeom>
        </p:spPr>
      </p:pic>
      <p:sp>
        <p:nvSpPr>
          <p:cNvPr id="4" name="Text Placeholder 3"/>
          <p:cNvSpPr>
            <a:spLocks noGrp="1"/>
          </p:cNvSpPr>
          <p:nvPr>
            <p:ph type="body" sz="half" idx="2"/>
          </p:nvPr>
        </p:nvSpPr>
        <p:spPr/>
        <p:txBody>
          <a:bodyPr/>
          <a:lstStyle/>
          <a:p>
            <a:r>
              <a:rPr lang="en-IN" sz="3000" dirty="0"/>
              <a:t>MODELS DEVELOPMENT AND EVALUATION</a:t>
            </a:r>
            <a:endParaRPr lang="en-GB" sz="3000" dirty="0"/>
          </a:p>
          <a:p>
            <a:endParaRPr lang="en-GB" dirty="0"/>
          </a:p>
        </p:txBody>
      </p:sp>
    </p:spTree>
    <p:extLst>
      <p:ext uri="{BB962C8B-B14F-4D97-AF65-F5344CB8AC3E}">
        <p14:creationId xmlns:p14="http://schemas.microsoft.com/office/powerpoint/2010/main" val="12314652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521677"/>
          </a:xfrm>
        </p:spPr>
        <p:txBody>
          <a:bodyPr/>
          <a:lstStyle/>
          <a:p>
            <a:r>
              <a:rPr lang="en-GB" b="1" dirty="0" err="1" smtClean="0"/>
              <a:t>AdaBooster</a:t>
            </a:r>
            <a:r>
              <a:rPr lang="en-GB" b="1" dirty="0" smtClean="0"/>
              <a:t> Classifier</a:t>
            </a:r>
            <a:endParaRPr lang="en-GB" b="1" dirty="0"/>
          </a:p>
        </p:txBody>
      </p:sp>
      <p:pic>
        <p:nvPicPr>
          <p:cNvPr id="5" name="Content Placeholder 4"/>
          <p:cNvPicPr>
            <a:picLocks noGrp="1" noChangeAspect="1"/>
          </p:cNvPicPr>
          <p:nvPr>
            <p:ph idx="1"/>
          </p:nvPr>
        </p:nvPicPr>
        <p:blipFill rotWithShape="1">
          <a:blip r:embed="rId2"/>
          <a:srcRect l="16212" t="35353" r="49403" b="23233"/>
          <a:stretch/>
        </p:blipFill>
        <p:spPr>
          <a:xfrm>
            <a:off x="5627076" y="1410204"/>
            <a:ext cx="5711483" cy="4301279"/>
          </a:xfrm>
          <a:prstGeom prst="rect">
            <a:avLst/>
          </a:prstGeom>
        </p:spPr>
      </p:pic>
      <p:sp>
        <p:nvSpPr>
          <p:cNvPr id="4" name="Text Placeholder 3"/>
          <p:cNvSpPr>
            <a:spLocks noGrp="1"/>
          </p:cNvSpPr>
          <p:nvPr>
            <p:ph type="body" sz="half" idx="2"/>
          </p:nvPr>
        </p:nvSpPr>
        <p:spPr/>
        <p:txBody>
          <a:bodyPr/>
          <a:lstStyle/>
          <a:p>
            <a:r>
              <a:rPr lang="en-IN" sz="3000" dirty="0"/>
              <a:t>MODELS DEVELOPMENT AND EVALUATION</a:t>
            </a:r>
            <a:endParaRPr lang="en-GB" sz="3000" dirty="0"/>
          </a:p>
          <a:p>
            <a:endParaRPr lang="en-GB" dirty="0"/>
          </a:p>
        </p:txBody>
      </p:sp>
    </p:spTree>
    <p:extLst>
      <p:ext uri="{BB962C8B-B14F-4D97-AF65-F5344CB8AC3E}">
        <p14:creationId xmlns:p14="http://schemas.microsoft.com/office/powerpoint/2010/main" val="23503888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03311" y="452718"/>
            <a:ext cx="9626601" cy="1390370"/>
          </a:xfrm>
        </p:spPr>
        <p:txBody>
          <a:bodyPr>
            <a:normAutofit fontScale="90000"/>
          </a:bodyPr>
          <a:lstStyle/>
          <a:p>
            <a:r>
              <a:rPr lang="en-IN" dirty="0" smtClean="0"/>
              <a:t>AUC_ROC Curve (False Positive Rate)</a:t>
            </a:r>
            <a:br>
              <a:rPr lang="en-IN" dirty="0" smtClean="0"/>
            </a:br>
            <a:r>
              <a:rPr lang="en-IN" dirty="0" smtClean="0"/>
              <a:t/>
            </a:r>
            <a:br>
              <a:rPr lang="en-IN" dirty="0" smtClean="0"/>
            </a:br>
            <a:r>
              <a:rPr lang="en-GB" dirty="0"/>
              <a:t/>
            </a:r>
            <a:br>
              <a:rPr lang="en-GB" dirty="0"/>
            </a:br>
            <a:endParaRPr lang="en-GB" dirty="0"/>
          </a:p>
        </p:txBody>
      </p:sp>
      <p:sp>
        <p:nvSpPr>
          <p:cNvPr id="4" name="Text Placeholder 3"/>
          <p:cNvSpPr>
            <a:spLocks noGrp="1"/>
          </p:cNvSpPr>
          <p:nvPr>
            <p:ph sz="half" idx="1"/>
          </p:nvPr>
        </p:nvSpPr>
        <p:spPr/>
        <p:txBody>
          <a:bodyPr/>
          <a:lstStyle/>
          <a:p>
            <a:endParaRPr lang="en-GB" dirty="0"/>
          </a:p>
        </p:txBody>
      </p:sp>
      <p:pic>
        <p:nvPicPr>
          <p:cNvPr id="8" name="Content Placeholder 7"/>
          <p:cNvPicPr>
            <a:picLocks noGrp="1" noChangeAspect="1"/>
          </p:cNvPicPr>
          <p:nvPr>
            <p:ph sz="half" idx="2"/>
          </p:nvPr>
        </p:nvPicPr>
        <p:blipFill rotWithShape="1">
          <a:blip r:embed="rId2"/>
          <a:srcRect l="17934" t="37727" r="49744" b="28744"/>
          <a:stretch/>
        </p:blipFill>
        <p:spPr>
          <a:xfrm>
            <a:off x="6443003" y="2111406"/>
            <a:ext cx="4726745" cy="4289393"/>
          </a:xfrm>
          <a:prstGeom prst="rect">
            <a:avLst/>
          </a:prstGeom>
        </p:spPr>
      </p:pic>
      <p:pic>
        <p:nvPicPr>
          <p:cNvPr id="7" name="Picture 6"/>
          <p:cNvPicPr>
            <a:picLocks noChangeAspect="1"/>
          </p:cNvPicPr>
          <p:nvPr/>
        </p:nvPicPr>
        <p:blipFill rotWithShape="1">
          <a:blip r:embed="rId3"/>
          <a:srcRect l="19180" t="22070" r="48645" b="35938"/>
          <a:stretch/>
        </p:blipFill>
        <p:spPr>
          <a:xfrm>
            <a:off x="1103312" y="2060575"/>
            <a:ext cx="4396339" cy="4195761"/>
          </a:xfrm>
          <a:prstGeom prst="rect">
            <a:avLst/>
          </a:prstGeom>
        </p:spPr>
      </p:pic>
    </p:spTree>
    <p:extLst>
      <p:ext uri="{BB962C8B-B14F-4D97-AF65-F5344CB8AC3E}">
        <p14:creationId xmlns:p14="http://schemas.microsoft.com/office/powerpoint/2010/main" val="29735194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2963" y="452718"/>
            <a:ext cx="9936626" cy="1400530"/>
          </a:xfrm>
        </p:spPr>
        <p:txBody>
          <a:bodyPr/>
          <a:lstStyle/>
          <a:p>
            <a:r>
              <a:rPr lang="en-IN" dirty="0"/>
              <a:t>AUC_ROC Curve </a:t>
            </a:r>
            <a:r>
              <a:rPr lang="en-IN" dirty="0" smtClean="0"/>
              <a:t>( True Positive </a:t>
            </a:r>
            <a:r>
              <a:rPr lang="en-IN" dirty="0"/>
              <a:t>Rate)</a:t>
            </a:r>
            <a:endParaRPr lang="en-GB" dirty="0"/>
          </a:p>
        </p:txBody>
      </p:sp>
      <p:pic>
        <p:nvPicPr>
          <p:cNvPr id="7" name="Content Placeholder 6"/>
          <p:cNvPicPr>
            <a:picLocks noGrp="1" noChangeAspect="1"/>
          </p:cNvPicPr>
          <p:nvPr>
            <p:ph sz="half" idx="1"/>
          </p:nvPr>
        </p:nvPicPr>
        <p:blipFill rotWithShape="1">
          <a:blip r:embed="rId2"/>
          <a:srcRect l="16828" t="28578" r="50344" b="48876"/>
          <a:stretch/>
        </p:blipFill>
        <p:spPr>
          <a:xfrm>
            <a:off x="842963" y="2056092"/>
            <a:ext cx="4543425" cy="4200245"/>
          </a:xfrm>
          <a:prstGeom prst="rect">
            <a:avLst/>
          </a:prstGeom>
        </p:spPr>
      </p:pic>
      <p:pic>
        <p:nvPicPr>
          <p:cNvPr id="8" name="Content Placeholder 7"/>
          <p:cNvPicPr>
            <a:picLocks noGrp="1" noChangeAspect="1"/>
          </p:cNvPicPr>
          <p:nvPr>
            <p:ph sz="half" idx="2"/>
          </p:nvPr>
        </p:nvPicPr>
        <p:blipFill rotWithShape="1">
          <a:blip r:embed="rId2"/>
          <a:srcRect l="18894" t="49753" r="51984" b="11541"/>
          <a:stretch/>
        </p:blipFill>
        <p:spPr>
          <a:xfrm>
            <a:off x="6485205" y="2079081"/>
            <a:ext cx="5190979" cy="4177256"/>
          </a:xfrm>
          <a:prstGeom prst="rect">
            <a:avLst/>
          </a:prstGeom>
        </p:spPr>
      </p:pic>
    </p:spTree>
    <p:extLst>
      <p:ext uri="{BB962C8B-B14F-4D97-AF65-F5344CB8AC3E}">
        <p14:creationId xmlns:p14="http://schemas.microsoft.com/office/powerpoint/2010/main" val="30167459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799"/>
            <a:ext cx="3401064" cy="4577079"/>
          </a:xfrm>
        </p:spPr>
        <p:txBody>
          <a:bodyPr/>
          <a:lstStyle/>
          <a:p>
            <a:r>
              <a:rPr lang="en-GB" b="1" dirty="0"/>
              <a:t>HYPERPARAMETER TUNNING</a:t>
            </a:r>
            <a:br>
              <a:rPr lang="en-GB" b="1" dirty="0"/>
            </a:br>
            <a:endParaRPr lang="en-GB" dirty="0"/>
          </a:p>
        </p:txBody>
      </p:sp>
      <p:pic>
        <p:nvPicPr>
          <p:cNvPr id="5" name="Content Placeholder 4"/>
          <p:cNvPicPr>
            <a:picLocks noGrp="1" noChangeAspect="1"/>
          </p:cNvPicPr>
          <p:nvPr>
            <p:ph idx="1"/>
          </p:nvPr>
        </p:nvPicPr>
        <p:blipFill rotWithShape="1">
          <a:blip r:embed="rId2"/>
          <a:srcRect l="9985" t="21869" r="20704" b="37199"/>
          <a:stretch/>
        </p:blipFill>
        <p:spPr>
          <a:xfrm>
            <a:off x="5303519" y="1547447"/>
            <a:ext cx="5964703" cy="4079630"/>
          </a:xfrm>
          <a:prstGeom prst="rect">
            <a:avLst/>
          </a:prstGeom>
        </p:spPr>
      </p:pic>
      <p:sp>
        <p:nvSpPr>
          <p:cNvPr id="4" name="Text Placeholder 3"/>
          <p:cNvSpPr>
            <a:spLocks noGrp="1"/>
          </p:cNvSpPr>
          <p:nvPr>
            <p:ph type="body" sz="half" idx="2"/>
          </p:nvPr>
        </p:nvSpPr>
        <p:spPr>
          <a:xfrm>
            <a:off x="1154953" y="1547446"/>
            <a:ext cx="3401063" cy="1223889"/>
          </a:xfrm>
        </p:spPr>
        <p:txBody>
          <a:bodyPr>
            <a:normAutofit/>
          </a:bodyPr>
          <a:lstStyle/>
          <a:p>
            <a:r>
              <a:rPr lang="en-GB" sz="3000" dirty="0" smtClean="0"/>
              <a:t>MODEL EVALUATION</a:t>
            </a:r>
            <a:endParaRPr lang="en-GB" sz="3000" dirty="0"/>
          </a:p>
        </p:txBody>
      </p:sp>
    </p:spTree>
    <p:extLst>
      <p:ext uri="{BB962C8B-B14F-4D97-AF65-F5344CB8AC3E}">
        <p14:creationId xmlns:p14="http://schemas.microsoft.com/office/powerpoint/2010/main" val="25718225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MODEL EVALUATION</a:t>
            </a:r>
            <a:endParaRPr lang="en-GB" b="1" dirty="0"/>
          </a:p>
        </p:txBody>
      </p:sp>
      <p:pic>
        <p:nvPicPr>
          <p:cNvPr id="5" name="Content Placeholder 4"/>
          <p:cNvPicPr>
            <a:picLocks noGrp="1" noChangeAspect="1"/>
          </p:cNvPicPr>
          <p:nvPr>
            <p:ph idx="1"/>
          </p:nvPr>
        </p:nvPicPr>
        <p:blipFill rotWithShape="1">
          <a:blip r:embed="rId2"/>
          <a:srcRect l="12692" t="29574" r="45613" b="26122"/>
          <a:stretch/>
        </p:blipFill>
        <p:spPr>
          <a:xfrm>
            <a:off x="4811151" y="1212560"/>
            <a:ext cx="6020972" cy="4625532"/>
          </a:xfrm>
          <a:prstGeom prst="rect">
            <a:avLst/>
          </a:prstGeom>
        </p:spPr>
      </p:pic>
      <p:sp>
        <p:nvSpPr>
          <p:cNvPr id="4" name="Text Placeholder 3"/>
          <p:cNvSpPr>
            <a:spLocks noGrp="1"/>
          </p:cNvSpPr>
          <p:nvPr>
            <p:ph type="body" sz="half" idx="2"/>
          </p:nvPr>
        </p:nvSpPr>
        <p:spPr/>
        <p:txBody>
          <a:bodyPr/>
          <a:lstStyle/>
          <a:p>
            <a:r>
              <a:rPr lang="en-GB" dirty="0" smtClean="0"/>
              <a:t>	</a:t>
            </a:r>
            <a:r>
              <a:rPr lang="en-GB" sz="3000" b="1" dirty="0"/>
              <a:t> HYPERPARAMETER TUNNING</a:t>
            </a:r>
          </a:p>
          <a:p>
            <a:endParaRPr lang="en-GB" dirty="0"/>
          </a:p>
        </p:txBody>
      </p:sp>
    </p:spTree>
    <p:extLst>
      <p:ext uri="{BB962C8B-B14F-4D97-AF65-F5344CB8AC3E}">
        <p14:creationId xmlns:p14="http://schemas.microsoft.com/office/powerpoint/2010/main" val="1513709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MODEL PERFORMANCE</a:t>
            </a:r>
            <a:endParaRPr lang="en-GB" dirty="0"/>
          </a:p>
        </p:txBody>
      </p:sp>
      <p:sp>
        <p:nvSpPr>
          <p:cNvPr id="9" name="Text Placeholder 8"/>
          <p:cNvSpPr>
            <a:spLocks noGrp="1"/>
          </p:cNvSpPr>
          <p:nvPr>
            <p:ph type="body" sz="half" idx="2"/>
          </p:nvPr>
        </p:nvSpPr>
        <p:spPr>
          <a:prstGeom prst="roundRect">
            <a:avLst>
              <a:gd name="adj" fmla="val 10000"/>
            </a:avLst>
          </a:prstGeom>
          <a:solidFill>
            <a:schemeClr val="tx1"/>
          </a:soli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normAutofit fontScale="77500" lnSpcReduction="20000"/>
          </a:bodyPr>
          <a:lstStyle/>
          <a:p>
            <a:pPr lvl="0"/>
            <a:r>
              <a:rPr lang="en-IN" sz="3000" b="1" dirty="0"/>
              <a:t>Having the error 0</a:t>
            </a:r>
            <a:endParaRPr lang="en-US" sz="3000" b="1" dirty="0"/>
          </a:p>
          <a:p>
            <a:pPr lvl="0"/>
            <a:r>
              <a:rPr lang="en-IN" sz="2500" dirty="0" smtClean="0"/>
              <a:t>Gradient Booster Classifier model </a:t>
            </a:r>
            <a:r>
              <a:rPr lang="en-IN" sz="2500" dirty="0"/>
              <a:t>is the best model when compare with other models.</a:t>
            </a:r>
            <a:endParaRPr lang="en-US" sz="2500" dirty="0"/>
          </a:p>
          <a:p>
            <a:endParaRPr lang="en-GB"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422" y="861645"/>
            <a:ext cx="3193520" cy="4572000"/>
          </a:xfrm>
          <a:prstGeom prst="rect">
            <a:avLst/>
          </a:prstGeom>
        </p:spPr>
      </p:pic>
      <p:sp>
        <p:nvSpPr>
          <p:cNvPr id="13" name="Picture Placeholder 12"/>
          <p:cNvSpPr>
            <a:spLocks noGrp="1"/>
          </p:cNvSpPr>
          <p:nvPr>
            <p:ph type="pic" idx="1"/>
          </p:nvPr>
        </p:nvSpPr>
        <p:spPr>
          <a:xfrm>
            <a:off x="6970542" y="861645"/>
            <a:ext cx="3200400" cy="4572000"/>
          </a:xfrm>
        </p:spPr>
      </p:sp>
    </p:spTree>
    <p:extLst>
      <p:ext uri="{BB962C8B-B14F-4D97-AF65-F5344CB8AC3E}">
        <p14:creationId xmlns:p14="http://schemas.microsoft.com/office/powerpoint/2010/main" val="8793384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2014826"/>
            <a:ext cx="3401064" cy="880774"/>
          </a:xfrm>
          <a:solidFill>
            <a:schemeClr val="accent4">
              <a:lumMod val="40000"/>
              <a:lumOff val="60000"/>
            </a:schemeClr>
          </a:solidFill>
        </p:spPr>
        <p:txBody>
          <a:bodyPr>
            <a:normAutofit/>
          </a:bodyPr>
          <a:lstStyle/>
          <a:p>
            <a:r>
              <a:rPr lang="en-GB" b="1" dirty="0" smtClean="0">
                <a:latin typeface="Aharoni" panose="02010803020104030203" pitchFamily="2" charset="-79"/>
                <a:cs typeface="Aharoni" panose="02010803020104030203" pitchFamily="2" charset="-79"/>
              </a:rPr>
              <a:t>PROJECT INFORMAION</a:t>
            </a:r>
            <a:endParaRPr lang="en-GB" b="1"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p:txBody>
          <a:bodyPr>
            <a:normAutofit fontScale="85000" lnSpcReduction="20000"/>
          </a:bodyPr>
          <a:lstStyle/>
          <a:p>
            <a:pPr>
              <a:lnSpc>
                <a:spcPct val="100000"/>
              </a:lnSpc>
            </a:pPr>
            <a:r>
              <a:rPr lang="en-GB" dirty="0">
                <a:latin typeface="Calibri" panose="020F0502020204030204" pitchFamily="34" charset="0"/>
                <a:cs typeface="Calibri" panose="020F0502020204030204" pitchFamily="34" charset="0"/>
              </a:rPr>
              <a:t>This Project is very interesting as it includes a real time problem for MFI. MFI stands for Micro-Finance Institution which </a:t>
            </a:r>
            <a:r>
              <a:rPr lang="en-US" dirty="0">
                <a:latin typeface="Calibri" panose="020F0502020204030204" pitchFamily="34" charset="0"/>
                <a:cs typeface="Calibri" panose="020F0502020204030204" pitchFamily="34" charset="0"/>
              </a:rPr>
              <a:t>offers financial services to low-income populations. Many MFI , experts and donors are supporting the ideas of using Mobile Financial Services(MFS). MFI provides a Micro-Credit Loan on mobile balances to the poor families in remote area which is to be paid in 5 days</a:t>
            </a:r>
            <a:r>
              <a:rPr lang="en-US" dirty="0"/>
              <a:t>.</a:t>
            </a:r>
          </a:p>
          <a:p>
            <a:pPr>
              <a:lnSpc>
                <a:spcPct val="100000"/>
              </a:lnSpc>
            </a:pPr>
            <a:r>
              <a:rPr lang="en-US" dirty="0">
                <a:latin typeface="Calibri" panose="020F0502020204030204" pitchFamily="34" charset="0"/>
                <a:ea typeface="Calibri" panose="020F0502020204030204" pitchFamily="34" charset="0"/>
                <a:cs typeface="Times New Roman" panose="02020603050405020304" pitchFamily="18" charset="0"/>
              </a:rPr>
              <a:t>If a consumer unable to pay back the loan amount, it will be mark as defaulter.</a:t>
            </a:r>
          </a:p>
          <a:p>
            <a:pPr>
              <a:lnSpc>
                <a:spcPct val="100000"/>
              </a:lnSpc>
            </a:pPr>
            <a:r>
              <a:rPr lang="en-IN" dirty="0">
                <a:latin typeface="Calibri" panose="020F0502020204030204" pitchFamily="34" charset="0"/>
                <a:cs typeface="Calibri" panose="020F0502020204030204" pitchFamily="34" charset="0"/>
              </a:rPr>
              <a:t>For the loan amount of 5 (in Indonesian Rupiah), payback amount should be 6 (in Indonesian Rupiah), while, for the loan amount of 10 (in Indonesian Rupiah), the payback amount should be 12 (in Indonesian Rupiah).</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en-US" dirty="0">
                <a:latin typeface="Calibri" panose="020F0502020204030204" pitchFamily="34" charset="0"/>
                <a:cs typeface="Times New Roman" panose="02020603050405020304" pitchFamily="18" charset="0"/>
              </a:rPr>
              <a:t>We need to find target customers who can payback the credit on time. This can be observed by their </a:t>
            </a:r>
            <a:r>
              <a:rPr lang="en-US" dirty="0" err="1">
                <a:latin typeface="Calibri" panose="020F0502020204030204" pitchFamily="34" charset="0"/>
                <a:cs typeface="Times New Roman" panose="02020603050405020304" pitchFamily="18" charset="0"/>
              </a:rPr>
              <a:t>avg</a:t>
            </a:r>
            <a:r>
              <a:rPr lang="en-US" dirty="0">
                <a:latin typeface="Calibri" panose="020F0502020204030204" pitchFamily="34" charset="0"/>
                <a:cs typeface="Times New Roman" panose="02020603050405020304" pitchFamily="18" charset="0"/>
              </a:rPr>
              <a:t> usage of Mobile and their credibility of repayment.</a:t>
            </a:r>
            <a:endParaRPr lang="en-IN" dirty="0"/>
          </a:p>
          <a:p>
            <a:endParaRPr lang="en-GB" dirty="0"/>
          </a:p>
        </p:txBody>
      </p:sp>
      <p:sp>
        <p:nvSpPr>
          <p:cNvPr id="4" name="Text Placeholder 3"/>
          <p:cNvSpPr>
            <a:spLocks noGrp="1"/>
          </p:cNvSpPr>
          <p:nvPr>
            <p:ph type="body" sz="half" idx="2"/>
          </p:nvPr>
        </p:nvSpPr>
        <p:spPr>
          <a:xfrm>
            <a:off x="839788" y="1447800"/>
            <a:ext cx="3932237" cy="1447799"/>
          </a:xfrm>
          <a:solidFill>
            <a:schemeClr val="tx1"/>
          </a:solidFill>
        </p:spPr>
        <p:txBody>
          <a:bodyPr>
            <a:normAutofit/>
          </a:bodyPr>
          <a:lstStyle/>
          <a:p>
            <a:r>
              <a:rPr lang="en-GB" sz="3000" b="1" dirty="0" smtClean="0">
                <a:solidFill>
                  <a:schemeClr val="bg1"/>
                </a:solidFill>
              </a:rPr>
              <a:t>PROJECT INFO</a:t>
            </a:r>
            <a:endParaRPr lang="en-GB" sz="3000" b="1"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88" y="3462626"/>
            <a:ext cx="3932237" cy="2023846"/>
          </a:xfrm>
          <a:prstGeom prst="rect">
            <a:avLst/>
          </a:prstGeom>
        </p:spPr>
      </p:pic>
    </p:spTree>
    <p:extLst>
      <p:ext uri="{BB962C8B-B14F-4D97-AF65-F5344CB8AC3E}">
        <p14:creationId xmlns:p14="http://schemas.microsoft.com/office/powerpoint/2010/main" val="1878942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DATASET INFORMATION</a:t>
            </a:r>
            <a:endParaRPr lang="en-GB" dirty="0"/>
          </a:p>
        </p:txBody>
      </p:sp>
      <p:sp>
        <p:nvSpPr>
          <p:cNvPr id="6" name="Content Placeholder 5"/>
          <p:cNvSpPr>
            <a:spLocks noGrp="1"/>
          </p:cNvSpPr>
          <p:nvPr>
            <p:ph idx="1"/>
          </p:nvPr>
        </p:nvSpPr>
        <p:spPr>
          <a:solidFill>
            <a:schemeClr val="accent4">
              <a:lumMod val="50000"/>
            </a:schemeClr>
          </a:solidFill>
        </p:spPr>
        <p:txBody>
          <a:bodyPr>
            <a:normAutofit fontScale="70000" lnSpcReduction="20000"/>
          </a:bodyPr>
          <a:lstStyle/>
          <a:p>
            <a:pPr>
              <a:lnSpc>
                <a:spcPct val="100000"/>
              </a:lnSpc>
            </a:pPr>
            <a:r>
              <a:rPr lang="en-IN" dirty="0" smtClean="0">
                <a:latin typeface="Arial" panose="020B0604020202020204" pitchFamily="34" charset="0"/>
                <a:ea typeface="Calibri" panose="020F0502020204030204" pitchFamily="34" charset="0"/>
              </a:rPr>
              <a:t>The dataset is a csv file with 37 attributes </a:t>
            </a:r>
            <a:r>
              <a:rPr lang="en-US" dirty="0">
                <a:solidFill>
                  <a:srgbClr val="FFFFFF"/>
                </a:solidFill>
                <a:latin typeface="Calibri" panose="020F0502020204030204" pitchFamily="34" charset="0"/>
                <a:cs typeface="Calibri" panose="020F0502020204030204" pitchFamily="34" charset="0"/>
              </a:rPr>
              <a:t>With proven experience in managing high volume transactions, SDS acts as a virtual strategic dealer and provides instant loan to ensure reseller business continuity at all times. This dynamic service is powered by intelligent user profiling and is capable of recovering the loan amount automatically at the time of next recharge.</a:t>
            </a:r>
          </a:p>
          <a:p>
            <a:pPr>
              <a:lnSpc>
                <a:spcPct val="100000"/>
              </a:lnSpc>
            </a:pPr>
            <a:r>
              <a:rPr lang="en-US" dirty="0">
                <a:solidFill>
                  <a:srgbClr val="FFFFFF"/>
                </a:solidFill>
              </a:rPr>
              <a:t>To get a limited amount of loan, resellers dial a pre-defined USSD short code. Micro Credit system receives the request and after performing various verifications and validations, processes the disbursement of loan amount accordingly.</a:t>
            </a:r>
            <a:endParaRPr lang="en-IN" dirty="0">
              <a:solidFill>
                <a:srgbClr val="FFFFFF"/>
              </a:solidFill>
            </a:endParaRPr>
          </a:p>
          <a:p>
            <a:r>
              <a:rPr lang="en-IN" dirty="0" smtClean="0">
                <a:latin typeface="Arial" panose="020B0604020202020204" pitchFamily="34" charset="0"/>
                <a:ea typeface="Calibri" panose="020F0502020204030204" pitchFamily="34" charset="0"/>
              </a:rPr>
              <a:t>(36 features and 1 target). </a:t>
            </a:r>
          </a:p>
          <a:p>
            <a:r>
              <a:rPr lang="en-IN" dirty="0" smtClean="0">
                <a:solidFill>
                  <a:srgbClr val="FFFFFF"/>
                </a:solidFill>
                <a:latin typeface="Arial" panose="020B0604020202020204" pitchFamily="34" charset="0"/>
              </a:rPr>
              <a:t>It </a:t>
            </a:r>
            <a:r>
              <a:rPr lang="en-IN" dirty="0">
                <a:solidFill>
                  <a:srgbClr val="FFFFFF"/>
                </a:solidFill>
                <a:latin typeface="Arial" panose="020B0604020202020204" pitchFamily="34" charset="0"/>
              </a:rPr>
              <a:t>has 209593 rows and 37 columns.</a:t>
            </a:r>
          </a:p>
          <a:p>
            <a:r>
              <a:rPr lang="en-IN" dirty="0">
                <a:latin typeface="Arial" panose="020B0604020202020204" pitchFamily="34" charset="0"/>
                <a:ea typeface="Calibri" panose="020F0502020204030204" pitchFamily="34" charset="0"/>
              </a:rPr>
              <a:t>The target variable is either 1 or 0 which means non defaulter and defaulter, respectively</a:t>
            </a:r>
            <a:r>
              <a:rPr lang="en-IN" dirty="0">
                <a:solidFill>
                  <a:srgbClr val="FFFFFF"/>
                </a:solidFill>
                <a:latin typeface="Arial" panose="020B0604020202020204" pitchFamily="34" charset="0"/>
                <a:ea typeface="Calibri" panose="020F0502020204030204" pitchFamily="34" charset="0"/>
              </a:rPr>
              <a:t>.</a:t>
            </a:r>
          </a:p>
          <a:p>
            <a:r>
              <a:rPr lang="en-IN" dirty="0">
                <a:latin typeface="Arial" panose="020B0604020202020204" pitchFamily="34" charset="0"/>
                <a:ea typeface="Calibri" panose="020F0502020204030204" pitchFamily="34" charset="0"/>
              </a:rPr>
              <a:t>The other key attributes are the account balances, days since last recharge, age on network, median recharge balance for 30 and 90 days and many more. The similar attributes for 30 and 90 days are highly correlated and conveys the same.</a:t>
            </a:r>
            <a:endParaRPr lang="en-US" dirty="0" smtClean="0">
              <a:solidFill>
                <a:srgbClr val="FFFFFF"/>
              </a:solidFill>
            </a:endParaRPr>
          </a:p>
          <a:p>
            <a:pPr marL="0" indent="0">
              <a:buNone/>
            </a:pPr>
            <a:endParaRPr lang="en-GB" dirty="0"/>
          </a:p>
        </p:txBody>
      </p:sp>
      <p:sp>
        <p:nvSpPr>
          <p:cNvPr id="7" name="Text Placeholder 6"/>
          <p:cNvSpPr>
            <a:spLocks noGrp="1"/>
          </p:cNvSpPr>
          <p:nvPr>
            <p:ph type="body" sz="half" idx="2"/>
          </p:nvPr>
        </p:nvSpPr>
        <p:spPr/>
        <p:txBody>
          <a:bodyPr/>
          <a:lstStyle/>
          <a:p>
            <a:endParaRPr lang="en-GB"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3" y="3129280"/>
            <a:ext cx="3401063" cy="2890519"/>
          </a:xfrm>
          <a:prstGeom prst="rect">
            <a:avLst/>
          </a:prstGeom>
        </p:spPr>
      </p:pic>
    </p:spTree>
    <p:extLst>
      <p:ext uri="{BB962C8B-B14F-4D97-AF65-F5344CB8AC3E}">
        <p14:creationId xmlns:p14="http://schemas.microsoft.com/office/powerpoint/2010/main" val="12534585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03311" y="452718"/>
            <a:ext cx="9577939" cy="1400530"/>
          </a:xfrm>
        </p:spPr>
        <p:txBody>
          <a:bodyPr/>
          <a:lstStyle/>
          <a:p>
            <a:r>
              <a:rPr lang="en-GB" b="1" dirty="0" smtClean="0"/>
              <a:t>Description of Features</a:t>
            </a:r>
            <a:endParaRPr lang="en-GB" b="1" dirty="0"/>
          </a:p>
        </p:txBody>
      </p:sp>
      <p:sp>
        <p:nvSpPr>
          <p:cNvPr id="13" name="Content Placeholder 12"/>
          <p:cNvSpPr>
            <a:spLocks noGrp="1"/>
          </p:cNvSpPr>
          <p:nvPr>
            <p:ph idx="1"/>
          </p:nvPr>
        </p:nvSpPr>
        <p:spPr/>
        <p:txBody>
          <a:bodyPr/>
          <a:lstStyle/>
          <a:p>
            <a:endParaRPr lang="en-GB"/>
          </a:p>
        </p:txBody>
      </p:sp>
      <p:pic>
        <p:nvPicPr>
          <p:cNvPr id="8" name="table">
            <a:extLst>
              <a:ext uri="{FF2B5EF4-FFF2-40B4-BE49-F238E27FC236}">
                <a16:creationId xmlns:a16="http://schemas.microsoft.com/office/drawing/2014/main" id="{95D217F5-F49C-4C0B-9405-406E34D166AC}"/>
              </a:ext>
            </a:extLst>
          </p:cNvPr>
          <p:cNvPicPr>
            <a:picLocks noChangeAspect="1"/>
          </p:cNvPicPr>
          <p:nvPr/>
        </p:nvPicPr>
        <p:blipFill>
          <a:blip r:embed="rId2"/>
          <a:stretch>
            <a:fillRect/>
          </a:stretch>
        </p:blipFill>
        <p:spPr>
          <a:xfrm>
            <a:off x="1103312" y="1980545"/>
            <a:ext cx="9577939" cy="4351338"/>
          </a:xfrm>
          <a:prstGeom prst="rect">
            <a:avLst/>
          </a:prstGeom>
        </p:spPr>
      </p:pic>
    </p:spTree>
    <p:extLst>
      <p:ext uri="{BB962C8B-B14F-4D97-AF65-F5344CB8AC3E}">
        <p14:creationId xmlns:p14="http://schemas.microsoft.com/office/powerpoint/2010/main" val="1526942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GB" b="1" dirty="0" smtClean="0"/>
              <a:t>DESCRIPTION OF FEATURES</a:t>
            </a:r>
            <a:endParaRPr lang="en-GB" b="1" dirty="0"/>
          </a:p>
        </p:txBody>
      </p:sp>
      <p:pic>
        <p:nvPicPr>
          <p:cNvPr id="16" name="table">
            <a:extLst>
              <a:ext uri="{FF2B5EF4-FFF2-40B4-BE49-F238E27FC236}">
                <a16:creationId xmlns:a16="http://schemas.microsoft.com/office/drawing/2014/main" id="{6BE835FB-C8D8-423E-9783-C0386CB87FE4}"/>
              </a:ext>
            </a:extLst>
          </p:cNvPr>
          <p:cNvPicPr>
            <a:picLocks noGrp="1" noChangeAspect="1"/>
          </p:cNvPicPr>
          <p:nvPr>
            <p:ph idx="1"/>
          </p:nvPr>
        </p:nvPicPr>
        <p:blipFill>
          <a:blip r:embed="rId2"/>
          <a:stretch>
            <a:fillRect/>
          </a:stretch>
        </p:blipFill>
        <p:spPr>
          <a:xfrm>
            <a:off x="646111" y="2052638"/>
            <a:ext cx="9404723" cy="4195762"/>
          </a:xfrm>
          <a:prstGeom prst="rect">
            <a:avLst/>
          </a:prstGeom>
        </p:spPr>
      </p:pic>
    </p:spTree>
    <p:extLst>
      <p:ext uri="{BB962C8B-B14F-4D97-AF65-F5344CB8AC3E}">
        <p14:creationId xmlns:p14="http://schemas.microsoft.com/office/powerpoint/2010/main" val="39935811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DESCRIPTION OF FEATURES</a:t>
            </a:r>
            <a:endParaRPr lang="en-GB" b="1" dirty="0"/>
          </a:p>
        </p:txBody>
      </p:sp>
      <p:pic>
        <p:nvPicPr>
          <p:cNvPr id="4" name="table">
            <a:extLst>
              <a:ext uri="{FF2B5EF4-FFF2-40B4-BE49-F238E27FC236}">
                <a16:creationId xmlns:a16="http://schemas.microsoft.com/office/drawing/2014/main" id="{52C99949-457B-4F22-90DE-9855BC6292C9}"/>
              </a:ext>
            </a:extLst>
          </p:cNvPr>
          <p:cNvPicPr>
            <a:picLocks noGrp="1" noChangeAspect="1"/>
          </p:cNvPicPr>
          <p:nvPr>
            <p:ph idx="1"/>
          </p:nvPr>
        </p:nvPicPr>
        <p:blipFill>
          <a:blip r:embed="rId2"/>
          <a:stretch>
            <a:fillRect/>
          </a:stretch>
        </p:blipFill>
        <p:spPr>
          <a:xfrm>
            <a:off x="787791" y="2052638"/>
            <a:ext cx="9439421" cy="4195762"/>
          </a:xfrm>
          <a:prstGeom prst="rect">
            <a:avLst/>
          </a:prstGeom>
        </p:spPr>
      </p:pic>
    </p:spTree>
    <p:extLst>
      <p:ext uri="{BB962C8B-B14F-4D97-AF65-F5344CB8AC3E}">
        <p14:creationId xmlns:p14="http://schemas.microsoft.com/office/powerpoint/2010/main" val="3073148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3" y="1026942"/>
            <a:ext cx="3401064" cy="1659987"/>
          </a:xfrm>
        </p:spPr>
        <p:txBody>
          <a:bodyPr>
            <a:normAutofit/>
          </a:bodyPr>
          <a:lstStyle/>
          <a:p>
            <a:r>
              <a:rPr lang="en-GB" b="1" dirty="0"/>
              <a:t>Average main balance account &amp; loan pay back rate within 5 days</a:t>
            </a:r>
          </a:p>
        </p:txBody>
      </p:sp>
      <p:sp>
        <p:nvSpPr>
          <p:cNvPr id="6" name="Text Placeholder 5"/>
          <p:cNvSpPr>
            <a:spLocks noGrp="1"/>
          </p:cNvSpPr>
          <p:nvPr>
            <p:ph type="body" sz="half" idx="2"/>
          </p:nvPr>
        </p:nvSpPr>
        <p:spPr/>
        <p:txBody>
          <a:bodyPr>
            <a:normAutofit fontScale="77500" lnSpcReduction="20000"/>
          </a:bodyPr>
          <a:lstStyle/>
          <a:p>
            <a:pPr latinLnBrk="1"/>
            <a:r>
              <a:rPr lang="en-IN" dirty="0"/>
              <a:t>1- We can differentiate the customers with main balance levels are paying back the loan within 5 days.</a:t>
            </a:r>
            <a:endParaRPr lang="en-GB" dirty="0"/>
          </a:p>
          <a:p>
            <a:pPr latinLnBrk="1"/>
            <a:r>
              <a:rPr lang="en-IN" dirty="0"/>
              <a:t>2- The high balance level people are with 92% rate </a:t>
            </a:r>
            <a:r>
              <a:rPr lang="en-IN" dirty="0" err="1"/>
              <a:t>i.e</a:t>
            </a:r>
            <a:r>
              <a:rPr lang="en-IN" dirty="0"/>
              <a:t> they are paying loan within 5 days.</a:t>
            </a:r>
            <a:endParaRPr lang="en-GB" dirty="0"/>
          </a:p>
          <a:p>
            <a:pPr latinLnBrk="1"/>
            <a:r>
              <a:rPr lang="en-IN" dirty="0"/>
              <a:t>3- The average and low balance people ,it is observed that around 10%-15% of people are not paying the loan within 5  days.</a:t>
            </a:r>
            <a:endParaRPr lang="en-GB" dirty="0"/>
          </a:p>
          <a:p>
            <a:pPr latinLnBrk="1"/>
            <a:r>
              <a:rPr lang="en-IN" dirty="0"/>
              <a:t>4- It is clearly shown that around 30% of low balance level people are not paying back the loan with in stipulated 5 days of time.</a:t>
            </a:r>
            <a:endParaRPr lang="en-GB" dirty="0"/>
          </a:p>
          <a:p>
            <a:pPr latinLnBrk="1"/>
            <a:r>
              <a:rPr lang="en-IN" dirty="0"/>
              <a:t>5- The 30% of people with no balance or negative balance people are creating a major loss to the company without paying back the loan  within 5 days of time.</a:t>
            </a:r>
            <a:endParaRPr lang="en-GB" dirty="0"/>
          </a:p>
          <a:p>
            <a:endParaRPr lang="en-GB" dirty="0"/>
          </a:p>
        </p:txBody>
      </p:sp>
      <p:pic>
        <p:nvPicPr>
          <p:cNvPr id="7" name="Content Placeholder 6"/>
          <p:cNvPicPr>
            <a:picLocks noGrp="1"/>
          </p:cNvPicPr>
          <p:nvPr>
            <p:ph idx="1"/>
          </p:nvPr>
        </p:nvPicPr>
        <p:blipFill rotWithShape="1">
          <a:blip r:embed="rId2"/>
          <a:srcRect l="24595" t="25714" r="50643" b="41478"/>
          <a:stretch/>
        </p:blipFill>
        <p:spPr bwMode="auto">
          <a:xfrm>
            <a:off x="5771758" y="1744394"/>
            <a:ext cx="5102568" cy="4389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9219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083212"/>
            <a:ext cx="3401064" cy="1812388"/>
          </a:xfrm>
        </p:spPr>
        <p:txBody>
          <a:bodyPr>
            <a:normAutofit fontScale="90000"/>
          </a:bodyPr>
          <a:lstStyle/>
          <a:p>
            <a:r>
              <a:rPr lang="en-IN" b="1" dirty="0"/>
              <a:t>Number of frequency account recharge in last 30 days vs loan pay back rate within 7 days.</a:t>
            </a:r>
            <a:endParaRPr lang="en-GB" dirty="0"/>
          </a:p>
        </p:txBody>
      </p:sp>
      <p:pic>
        <p:nvPicPr>
          <p:cNvPr id="5" name="Content Placeholder 4"/>
          <p:cNvPicPr>
            <a:picLocks noGrp="1" noChangeAspect="1"/>
          </p:cNvPicPr>
          <p:nvPr>
            <p:ph idx="1"/>
          </p:nvPr>
        </p:nvPicPr>
        <p:blipFill rotWithShape="1">
          <a:blip r:embed="rId2"/>
          <a:srcRect l="24875" t="44997" r="44530" b="22270"/>
          <a:stretch/>
        </p:blipFill>
        <p:spPr>
          <a:xfrm>
            <a:off x="5387927" y="1252025"/>
            <a:ext cx="6217920" cy="4473525"/>
          </a:xfrm>
          <a:prstGeom prst="rect">
            <a:avLst/>
          </a:prstGeom>
        </p:spPr>
      </p:pic>
      <p:sp>
        <p:nvSpPr>
          <p:cNvPr id="4" name="Text Placeholder 3"/>
          <p:cNvSpPr>
            <a:spLocks noGrp="1"/>
          </p:cNvSpPr>
          <p:nvPr>
            <p:ph type="body" sz="half" idx="2"/>
          </p:nvPr>
        </p:nvSpPr>
        <p:spPr/>
        <p:txBody>
          <a:bodyPr>
            <a:normAutofit fontScale="77500" lnSpcReduction="20000"/>
          </a:bodyPr>
          <a:lstStyle/>
          <a:p>
            <a:r>
              <a:rPr lang="en-IN" dirty="0"/>
              <a:t>1- Customers of different frequency levels are paying their loan within </a:t>
            </a:r>
            <a:r>
              <a:rPr lang="en-IN" dirty="0" smtClean="0"/>
              <a:t>5 </a:t>
            </a:r>
            <a:r>
              <a:rPr lang="en-IN" dirty="0"/>
              <a:t>days.</a:t>
            </a:r>
            <a:endParaRPr lang="en-GB" dirty="0"/>
          </a:p>
          <a:p>
            <a:r>
              <a:rPr lang="en-IN" dirty="0"/>
              <a:t> </a:t>
            </a:r>
            <a:endParaRPr lang="en-GB" dirty="0"/>
          </a:p>
          <a:p>
            <a:r>
              <a:rPr lang="en-IN" dirty="0"/>
              <a:t>2-there is no 100% in any bar to payback loan within </a:t>
            </a:r>
            <a:r>
              <a:rPr lang="en-IN" dirty="0" smtClean="0"/>
              <a:t>5 </a:t>
            </a:r>
            <a:r>
              <a:rPr lang="en-IN" dirty="0"/>
              <a:t>days. </a:t>
            </a:r>
            <a:endParaRPr lang="en-GB" dirty="0"/>
          </a:p>
          <a:p>
            <a:r>
              <a:rPr lang="en-IN" dirty="0"/>
              <a:t> </a:t>
            </a:r>
            <a:endParaRPr lang="en-GB" dirty="0"/>
          </a:p>
          <a:p>
            <a:r>
              <a:rPr lang="en-IN" dirty="0"/>
              <a:t>3-According to the (no frequency &amp; low frequency) frequency levels there are 15-25% customers who will not pay the loan within </a:t>
            </a:r>
            <a:r>
              <a:rPr lang="en-IN" dirty="0" smtClean="0"/>
              <a:t>5 </a:t>
            </a:r>
            <a:r>
              <a:rPr lang="en-IN" dirty="0"/>
              <a:t>days. </a:t>
            </a:r>
            <a:endParaRPr lang="en-GB" dirty="0"/>
          </a:p>
          <a:p>
            <a:r>
              <a:rPr lang="en-IN" dirty="0"/>
              <a:t> </a:t>
            </a:r>
            <a:endParaRPr lang="en-GB" dirty="0"/>
          </a:p>
          <a:p>
            <a:r>
              <a:rPr lang="en-IN" dirty="0" smtClean="0"/>
              <a:t>4-40-60</a:t>
            </a:r>
            <a:r>
              <a:rPr lang="en-IN" dirty="0"/>
              <a:t>% customers are paying their loan within </a:t>
            </a:r>
            <a:r>
              <a:rPr lang="en-IN" dirty="0" smtClean="0"/>
              <a:t>5 </a:t>
            </a:r>
            <a:r>
              <a:rPr lang="en-IN" dirty="0"/>
              <a:t>days with </a:t>
            </a:r>
            <a:r>
              <a:rPr lang="en-IN" dirty="0" err="1"/>
              <a:t>avarage</a:t>
            </a:r>
            <a:r>
              <a:rPr lang="en-IN" dirty="0"/>
              <a:t> and high frequency level.</a:t>
            </a:r>
            <a:endParaRPr lang="en-GB" dirty="0"/>
          </a:p>
          <a:p>
            <a:r>
              <a:rPr lang="en-IN" dirty="0"/>
              <a:t> </a:t>
            </a:r>
            <a:endParaRPr lang="en-GB" dirty="0"/>
          </a:p>
          <a:p>
            <a:endParaRPr lang="en-GB" dirty="0"/>
          </a:p>
        </p:txBody>
      </p:sp>
    </p:spTree>
    <p:extLst>
      <p:ext uri="{BB962C8B-B14F-4D97-AF65-F5344CB8AC3E}">
        <p14:creationId xmlns:p14="http://schemas.microsoft.com/office/powerpoint/2010/main" val="22162358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Slice</Template>
  <TotalTime>109</TotalTime>
  <Words>1054</Words>
  <Application>Microsoft Office PowerPoint</Application>
  <PresentationFormat>Widescreen</PresentationFormat>
  <Paragraphs>92</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Aharoni</vt:lpstr>
      <vt:lpstr>Arial</vt:lpstr>
      <vt:lpstr>Calibri</vt:lpstr>
      <vt:lpstr>Century Gothic</vt:lpstr>
      <vt:lpstr>Franklin Gothic Book</vt:lpstr>
      <vt:lpstr>Times New Roman</vt:lpstr>
      <vt:lpstr>Wingdings 3</vt:lpstr>
      <vt:lpstr>Ion</vt:lpstr>
      <vt:lpstr>MICRO CREDIT LOAN</vt:lpstr>
      <vt:lpstr>ABOUT MICRO CREDIT LOAN</vt:lpstr>
      <vt:lpstr>PROJECT INFORMAION</vt:lpstr>
      <vt:lpstr>DATASET INFORMATION</vt:lpstr>
      <vt:lpstr>Description of Features</vt:lpstr>
      <vt:lpstr>DESCRIPTION OF FEATURES</vt:lpstr>
      <vt:lpstr>DESCRIPTION OF FEATURES</vt:lpstr>
      <vt:lpstr>Average main balance account &amp; loan pay back rate within 5 days</vt:lpstr>
      <vt:lpstr>Number of frequency account recharge in last 30 days vs loan pay back rate within 7 days.</vt:lpstr>
      <vt:lpstr>Number of recharge done by user vs loan payback within 5 days</vt:lpstr>
      <vt:lpstr>What I understand from Micro-credit loan Project?</vt:lpstr>
      <vt:lpstr>Steps and assumptions</vt:lpstr>
      <vt:lpstr>MODELS DEVELOPMENT AND EVALUATION</vt:lpstr>
      <vt:lpstr>MODELS DEVELOPMENT AND EVALUATION</vt:lpstr>
      <vt:lpstr>MODELS DEVELOPMENT AND EVALUATION</vt:lpstr>
      <vt:lpstr>MODELS DEVELOPMENT AND EVALUATION</vt:lpstr>
      <vt:lpstr>GaussianNB classifier </vt:lpstr>
      <vt:lpstr>DecisionTreeClassifier </vt:lpstr>
      <vt:lpstr>KNeighborsClassifier </vt:lpstr>
      <vt:lpstr>Logistic Regression classifier</vt:lpstr>
      <vt:lpstr>GradientBoosting Classifier </vt:lpstr>
      <vt:lpstr>AdaBooster Classifier</vt:lpstr>
      <vt:lpstr>AUC_ROC Curve (False Positive Rate)   </vt:lpstr>
      <vt:lpstr>AUC_ROC Curve ( True Positive Rate)</vt:lpstr>
      <vt:lpstr>HYPERPARAMETER TUNNING </vt:lpstr>
      <vt:lpstr>MODEL EVALUATION</vt:lpstr>
      <vt:lpstr>MODEL 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Neha</dc:creator>
  <cp:lastModifiedBy>Neha</cp:lastModifiedBy>
  <cp:revision>13</cp:revision>
  <dcterms:created xsi:type="dcterms:W3CDTF">2021-05-27T04:53:43Z</dcterms:created>
  <dcterms:modified xsi:type="dcterms:W3CDTF">2021-05-27T06:42:50Z</dcterms:modified>
</cp:coreProperties>
</file>